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61" r:id="rId6"/>
    <p:sldId id="262" r:id="rId7"/>
    <p:sldId id="263" r:id="rId8"/>
    <p:sldId id="259" r:id="rId9"/>
    <p:sldId id="264" r:id="rId10"/>
  </p:sldIdLst>
  <p:sldSz cx="12192000" cy="6858000"/>
  <p:notesSz cx="6858000" cy="9144000"/>
  <p:defaultTextStyle>
    <a:defPPr>
      <a:defRPr lang="es-B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5D6FF-413A-4E8C-B163-5BAAEFB12E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DC78154-A92C-4A28-9717-69F305CC2C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85FA54-5ADA-484D-B86E-794EFA310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ACA5-2D5B-419E-B232-306377B25193}" type="datetimeFigureOut">
              <a:rPr lang="es-BO" smtClean="0"/>
              <a:t>7/7/2022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97D3EA-064B-4B51-AF91-B8BB13F69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C9E9842-BA57-47E4-98E4-63D4AA3E6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35500-E214-494F-9927-47A0B87317D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54745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891AC8-008F-442B-98D7-301291C69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4B33AF2-1B04-46FF-82F5-EEDAEB936C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168470-AAA9-4985-A140-741F87290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ACA5-2D5B-419E-B232-306377B25193}" type="datetimeFigureOut">
              <a:rPr lang="es-BO" smtClean="0"/>
              <a:t>7/7/2022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F8B0C5A-B686-49D2-96AA-3F346C293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336454F-09A2-4C08-A299-14592A19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35500-E214-494F-9927-47A0B87317D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30145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04DAB6C-8633-49F1-A34C-7C99EA74BB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8DD38B0-02B1-463D-9B8F-CDAB12C2C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B7EB50A-A780-442E-9464-A96C239C1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ACA5-2D5B-419E-B232-306377B25193}" type="datetimeFigureOut">
              <a:rPr lang="es-BO" smtClean="0"/>
              <a:t>7/7/2022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9B8A63D-FD72-4019-A6CC-54593085B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6E3B981-DC24-443F-9655-0685E724F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35500-E214-494F-9927-47A0B87317D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172335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027C7A-3613-4EB7-B7F7-847161614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96E46F-6C61-4169-B3FA-4DD586492E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FE68402-6B6F-4EDA-8872-7C66E43AF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ACA5-2D5B-419E-B232-306377B25193}" type="datetimeFigureOut">
              <a:rPr lang="es-BO" smtClean="0"/>
              <a:t>7/7/2022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DECF95-13FE-4C3F-8D51-75CFFC3F2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F328F2-58A1-4CB9-9110-031D0E654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35500-E214-494F-9927-47A0B87317D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50534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3ED497-97F5-4731-9A06-D3A26EAF3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E413C0-BD93-44E5-AF2F-35246CEA18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A015AF0-CFB5-40E7-9D21-112CC0F0A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ACA5-2D5B-419E-B232-306377B25193}" type="datetimeFigureOut">
              <a:rPr lang="es-BO" smtClean="0"/>
              <a:t>7/7/2022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D73132C-81D3-44E0-B7A5-CECE0A4CF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2EB941-8517-4CDB-904E-CFDDC10FC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35500-E214-494F-9927-47A0B87317D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557658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973032-5B5A-4801-8287-B2985FB02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376801A-1B6B-472E-8430-A2A272C4DB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5C8A6B7-A8A6-4061-BD2E-760B8473A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F36674C-A0BF-4D7D-BBEF-F3EA2F14B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ACA5-2D5B-419E-B232-306377B25193}" type="datetimeFigureOut">
              <a:rPr lang="es-BO" smtClean="0"/>
              <a:t>7/7/2022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FC7E1C9-7B1B-4B7F-9D88-74B0633CD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0241A7-BB9A-465A-8DB9-FF8EBBF8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35500-E214-494F-9927-47A0B87317D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876544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ECD1D1-2DDE-4F75-904A-BE85A6469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6616D5-ED12-402D-AB06-9E97CC30C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D7C3D1D-3C2C-4A19-9876-7E48C48A4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E921310-DEA5-49D5-BF28-C3CB6DDB0A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A07C68E-5003-4A0B-BB90-9C938D6288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730177C-2D1B-4DFB-9E19-C523C3F57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ACA5-2D5B-419E-B232-306377B25193}" type="datetimeFigureOut">
              <a:rPr lang="es-BO" smtClean="0"/>
              <a:t>7/7/2022</a:t>
            </a:fld>
            <a:endParaRPr lang="es-B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D86E5C4-5281-4A61-9CD5-99AA6186C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2DE1AAC-8888-405B-B74B-827F04919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35500-E214-494F-9927-47A0B87317D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236063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3787C1-8BCA-43D5-90C2-82334AC80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2301545-0233-46C7-8991-22C9BD3E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ACA5-2D5B-419E-B232-306377B25193}" type="datetimeFigureOut">
              <a:rPr lang="es-BO" smtClean="0"/>
              <a:t>7/7/2022</a:t>
            </a:fld>
            <a:endParaRPr lang="es-B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15FE206-98A6-41A5-8151-5EC2B2113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89826-8DDC-4F8D-B35B-219ACEE47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35500-E214-494F-9927-47A0B87317D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0365192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14E96C3-E17E-4FBF-B98B-BED7C0B7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ACA5-2D5B-419E-B232-306377B25193}" type="datetimeFigureOut">
              <a:rPr lang="es-BO" smtClean="0"/>
              <a:t>7/7/2022</a:t>
            </a:fld>
            <a:endParaRPr lang="es-B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A06F739-530B-4FC5-B155-987D1726B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FAFCC93-DB44-47D5-8937-395EF58CF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35500-E214-494F-9927-47A0B87317D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848808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C8F6FD-F19B-43C9-ADFF-AC8497A3D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97061E-E03A-49A5-8FE0-994BD4E9B6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686D92E-5661-4599-A892-69AA14A411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F54BBB4-5670-42B0-855C-73F25ADE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ACA5-2D5B-419E-B232-306377B25193}" type="datetimeFigureOut">
              <a:rPr lang="es-BO" smtClean="0"/>
              <a:t>7/7/2022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4C3CA69-58C1-4AD9-B135-A3084DEAA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4242B47-0ECC-4799-88B8-D7B42CBB6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35500-E214-494F-9927-47A0B87317D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34578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2F51F1-99C5-45FD-B39C-32E9026CB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7E86ED4-EB71-49E7-AC28-EF95C61FC2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B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938427-4844-4310-B523-22BD6CE57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A6396EB-46B4-4907-A105-FB1F7237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8ACA5-2D5B-419E-B232-306377B25193}" type="datetimeFigureOut">
              <a:rPr lang="es-BO" smtClean="0"/>
              <a:t>7/7/2022</a:t>
            </a:fld>
            <a:endParaRPr lang="es-B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296E55B-D9F5-4BA6-8CA7-37DE96CFA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2B51953-6450-4696-8EC0-1708DFABF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35500-E214-494F-9927-47A0B87317D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03832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651FCECA-B958-4BEE-99C1-25AC784C5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B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6E135C-6FA6-4613-9CE5-23B46F8BB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B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23595E8-B393-4309-8DE9-F9A7EDC7E0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8ACA5-2D5B-419E-B232-306377B25193}" type="datetimeFigureOut">
              <a:rPr lang="es-BO" smtClean="0"/>
              <a:t>7/7/2022</a:t>
            </a:fld>
            <a:endParaRPr lang="es-B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4EFF0C4-6F83-4CAA-ADCB-C6DA67003D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B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DE2FBDC-B848-4750-B905-7F6C450DF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35500-E214-494F-9927-47A0B87317D2}" type="slidenum">
              <a:rPr lang="es-BO" smtClean="0"/>
              <a:t>‹Nº›</a:t>
            </a:fld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14555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B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hombre, viejo, tabla, humo&#10;&#10;Descripción generada automáticamente">
            <a:extLst>
              <a:ext uri="{FF2B5EF4-FFF2-40B4-BE49-F238E27FC236}">
                <a16:creationId xmlns:a16="http://schemas.microsoft.com/office/drawing/2014/main" id="{171EC684-4ABC-47A5-B347-44C7C7E78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9359"/>
            <a:ext cx="12192000" cy="6858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8C354E4-948C-4593-9D68-27B32DCB0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701" y="0"/>
            <a:ext cx="2369734" cy="278252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019B33E-44C6-4530-B473-1019EEFD11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3059" y="4305876"/>
            <a:ext cx="11359300" cy="2182522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es-ES" sz="2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EXPOSITOR:</a:t>
            </a:r>
            <a:br>
              <a:rPr kumimoji="0" lang="es-ES" sz="2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s-ES" sz="2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LIC. LUIS FERNANDO ROMERO TORREJÓN</a:t>
            </a:r>
            <a:br>
              <a:rPr kumimoji="0" lang="es-ES" sz="2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s-ES" sz="2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PDTE. DEL COLEGIO DEPARTAMENTAL DE ECONOMISTAS DE TARIJA</a:t>
            </a:r>
            <a:br>
              <a:rPr kumimoji="0" lang="es-ES" sz="2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kumimoji="0" lang="es-ES" sz="2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s-ES" sz="2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                               </a:t>
            </a:r>
            <a:r>
              <a:rPr kumimoji="0" lang="es-ES" sz="22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TARIJA</a:t>
            </a:r>
            <a:r>
              <a:rPr kumimoji="0" lang="es-ES" sz="2200" b="1" i="0" u="none" strike="noStrike" kern="1200" cap="none" spc="0" normalizeH="0" baseline="0" noProof="0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, 07 DE JULIO DE 2022</a:t>
            </a:r>
            <a:endParaRPr lang="es-B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717B03B-F619-4C42-966C-08CE522612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367" y="2552124"/>
            <a:ext cx="11631992" cy="1650177"/>
          </a:xfrm>
        </p:spPr>
        <p:txBody>
          <a:bodyPr>
            <a:noAutofit/>
          </a:bodyPr>
          <a:lstStyle/>
          <a:p>
            <a:r>
              <a:rPr lang="es-ES" sz="36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“BREVE DIAGNÓSTICO DE LA ECONOMÍA DEL DEPARTAMENTO DE TARIJA</a:t>
            </a:r>
          </a:p>
          <a:p>
            <a:r>
              <a:rPr lang="es-ES" sz="3600" b="1" dirty="0">
                <a:ln w="190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2014-2021”</a:t>
            </a:r>
            <a:endParaRPr lang="es-BO" sz="3600" b="1" dirty="0">
              <a:ln w="19050">
                <a:solidFill>
                  <a:srgbClr val="002060"/>
                </a:solidFill>
              </a:ln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18F21C1-79E0-4131-BF01-E6CF85E63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30268" y="259276"/>
            <a:ext cx="1281897" cy="165017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9B36DB9-EEA9-4B4D-9523-E5077C53FC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833" y="295354"/>
            <a:ext cx="2019087" cy="177998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21320A8-4C67-4133-961B-B208A6F2CB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0907" y="369602"/>
            <a:ext cx="1660427" cy="1564237"/>
          </a:xfrm>
          <a:prstGeom prst="roundRect">
            <a:avLst>
              <a:gd name="adj" fmla="val 16667"/>
            </a:avLst>
          </a:prstGeom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8467F61-99C9-4602-9096-A1E86DF6E06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12"/>
          <a:stretch/>
        </p:blipFill>
        <p:spPr>
          <a:xfrm>
            <a:off x="7441802" y="374370"/>
            <a:ext cx="2369734" cy="1004865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05522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20325A-C72B-48F8-9686-D197BD03C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FA00EC-EB6A-46DD-B511-38949947E5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42FB3B-13BE-4A60-AD00-FA884C1B4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3FB8A03-AA56-45CB-B31D-280E2009E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582" y="134330"/>
            <a:ext cx="10963375" cy="658933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6744BDA2-C166-4AD0-A295-F2C07E9653F6}"/>
              </a:ext>
            </a:extLst>
          </p:cNvPr>
          <p:cNvSpPr/>
          <p:nvPr/>
        </p:nvSpPr>
        <p:spPr>
          <a:xfrm>
            <a:off x="1524000" y="2248115"/>
            <a:ext cx="908115" cy="857839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73A5C773-54E2-4EA8-9B62-16841CBCFEA9}"/>
              </a:ext>
            </a:extLst>
          </p:cNvPr>
          <p:cNvSpPr/>
          <p:nvPr/>
        </p:nvSpPr>
        <p:spPr>
          <a:xfrm>
            <a:off x="9144000" y="3949831"/>
            <a:ext cx="1168924" cy="914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0B5C0661-CA60-4396-8EF0-2A3E0053AAC7}"/>
              </a:ext>
            </a:extLst>
          </p:cNvPr>
          <p:cNvSpPr/>
          <p:nvPr/>
        </p:nvSpPr>
        <p:spPr>
          <a:xfrm>
            <a:off x="10460613" y="2316163"/>
            <a:ext cx="977244" cy="803621"/>
          </a:xfrm>
          <a:prstGeom prst="ellipse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16070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20325A-C72B-48F8-9686-D197BD03C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FA00EC-EB6A-46DD-B511-38949947E5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42FB3B-13BE-4A60-AD00-FA884C1B4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36EB9BC-1656-4B57-AB1A-5E17BE9299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55" y="84841"/>
            <a:ext cx="11274457" cy="6549769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4BD9B11-C63D-4AAC-A319-F7DC59771D41}"/>
              </a:ext>
            </a:extLst>
          </p:cNvPr>
          <p:cNvSpPr txBox="1"/>
          <p:nvPr/>
        </p:nvSpPr>
        <p:spPr>
          <a:xfrm>
            <a:off x="3101419" y="1977609"/>
            <a:ext cx="8012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highlight>
                  <a:srgbClr val="FF00FF"/>
                </a:highlight>
              </a:rPr>
              <a:t> </a:t>
            </a:r>
            <a:r>
              <a:rPr lang="es-ES" sz="1600" b="1" dirty="0">
                <a:highlight>
                  <a:srgbClr val="FF00FF"/>
                </a:highlight>
              </a:rPr>
              <a:t>PRODUCTO INTERNO BRUTO SEGÚN DEPARTAMENTO A PRECIOS CORRIENTES: 2014 - 2021</a:t>
            </a:r>
            <a:endParaRPr lang="es-BO" sz="1600" b="1" dirty="0">
              <a:highlight>
                <a:srgbClr val="FF00FF"/>
              </a:highlight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472540C6-5ABF-4E07-993B-C3439F805143}"/>
              </a:ext>
            </a:extLst>
          </p:cNvPr>
          <p:cNvSpPr/>
          <p:nvPr/>
        </p:nvSpPr>
        <p:spPr>
          <a:xfrm>
            <a:off x="9417377" y="4656842"/>
            <a:ext cx="2227868" cy="1894788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484E8C0-43B5-44B1-8D42-B86B8253D2FF}"/>
              </a:ext>
            </a:extLst>
          </p:cNvPr>
          <p:cNvSpPr/>
          <p:nvPr/>
        </p:nvSpPr>
        <p:spPr>
          <a:xfrm>
            <a:off x="2092752" y="2648932"/>
            <a:ext cx="1272618" cy="593889"/>
          </a:xfrm>
          <a:prstGeom prst="ellipse">
            <a:avLst/>
          </a:prstGeom>
          <a:noFill/>
          <a:ln w="285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23393F88-E146-42D7-8834-CC9A259CB13D}"/>
              </a:ext>
            </a:extLst>
          </p:cNvPr>
          <p:cNvSpPr/>
          <p:nvPr/>
        </p:nvSpPr>
        <p:spPr>
          <a:xfrm>
            <a:off x="10939806" y="2974157"/>
            <a:ext cx="348792" cy="446252"/>
          </a:xfrm>
          <a:prstGeom prst="downArrow">
            <a:avLst/>
          </a:prstGeom>
          <a:solidFill>
            <a:srgbClr val="FFFF00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56BE104-7879-4CF3-BD94-DE5F70ACC91C}"/>
              </a:ext>
            </a:extLst>
          </p:cNvPr>
          <p:cNvSpPr txBox="1"/>
          <p:nvPr/>
        </p:nvSpPr>
        <p:spPr>
          <a:xfrm>
            <a:off x="6507637" y="2785378"/>
            <a:ext cx="1018095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rgbClr val="FF0000"/>
                </a:solidFill>
              </a:rPr>
              <a:t>-41%</a:t>
            </a:r>
            <a:endParaRPr lang="es-BO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693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5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20325A-C72B-48F8-9686-D197BD03C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FA00EC-EB6A-46DD-B511-38949947E5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42FB3B-13BE-4A60-AD00-FA884C1B4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44BBFA4-4E69-4828-992C-B3C74E415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474" y="131975"/>
            <a:ext cx="11123629" cy="6436737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6CFAF7B-BB1A-434B-BBC1-041B6A3D9FA6}"/>
              </a:ext>
            </a:extLst>
          </p:cNvPr>
          <p:cNvSpPr txBox="1"/>
          <p:nvPr/>
        </p:nvSpPr>
        <p:spPr>
          <a:xfrm>
            <a:off x="1621410" y="5735637"/>
            <a:ext cx="20173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FUENTE</a:t>
            </a:r>
            <a:r>
              <a:rPr lang="es-ES" sz="1100" b="1" dirty="0">
                <a:ln w="63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INE</a:t>
            </a:r>
          </a:p>
          <a:p>
            <a:r>
              <a:rPr lang="es-ES" sz="1100" b="1" dirty="0">
                <a:ln w="63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ELABORACIÓN PROPIA</a:t>
            </a:r>
            <a:endParaRPr lang="es-BO" sz="1100" b="1" dirty="0">
              <a:ln w="6350">
                <a:solidFill>
                  <a:srgbClr val="002060"/>
                </a:solidFill>
              </a:ln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5466B59-8264-417E-97F4-34B36FCCE555}"/>
              </a:ext>
            </a:extLst>
          </p:cNvPr>
          <p:cNvSpPr txBox="1"/>
          <p:nvPr/>
        </p:nvSpPr>
        <p:spPr>
          <a:xfrm>
            <a:off x="9888717" y="2535811"/>
            <a:ext cx="895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n w="3175">
                  <a:noFill/>
                </a:ln>
                <a:solidFill>
                  <a:srgbClr val="FF0000"/>
                </a:solidFill>
              </a:rPr>
              <a:t>52%</a:t>
            </a:r>
            <a:endParaRPr lang="es-BO" sz="24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F5EC9BFD-E1E8-4349-9E98-6B77A0D1D8FC}"/>
              </a:ext>
            </a:extLst>
          </p:cNvPr>
          <p:cNvSpPr/>
          <p:nvPr/>
        </p:nvSpPr>
        <p:spPr>
          <a:xfrm>
            <a:off x="10152668" y="2074146"/>
            <a:ext cx="367645" cy="461665"/>
          </a:xfrm>
          <a:prstGeom prst="downArrow">
            <a:avLst/>
          </a:prstGeom>
          <a:solidFill>
            <a:srgbClr val="FF0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345949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20325A-C72B-48F8-9686-D197BD03C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FA00EC-EB6A-46DD-B511-38949947E5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42FB3B-13BE-4A60-AD00-FA884C1B4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07F7ECC-936D-4323-AE22-35B128E134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750" y="126460"/>
            <a:ext cx="11177080" cy="657589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69411377-4FD5-4A48-9515-105E8315AD2C}"/>
              </a:ext>
            </a:extLst>
          </p:cNvPr>
          <p:cNvSpPr txBox="1"/>
          <p:nvPr/>
        </p:nvSpPr>
        <p:spPr>
          <a:xfrm>
            <a:off x="642194" y="434704"/>
            <a:ext cx="27985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highlight>
                  <a:srgbClr val="FF00FF"/>
                </a:highlight>
              </a:rPr>
              <a:t>TARIJA: VARIACIÓN DEL PRODUCTO INTERNO BRUTO A PRECIOS CONSTANTES, SEGÚN ACTIVIDAD ECONÓMICA (2014 – 2021)</a:t>
            </a:r>
            <a:endParaRPr lang="es-BO" sz="1400" b="1" dirty="0">
              <a:highlight>
                <a:srgbClr val="FF00FF"/>
              </a:highlight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F7CF821-4301-4B4C-9378-80EA2499AB4C}"/>
              </a:ext>
            </a:extLst>
          </p:cNvPr>
          <p:cNvSpPr txBox="1"/>
          <p:nvPr/>
        </p:nvSpPr>
        <p:spPr>
          <a:xfrm>
            <a:off x="725864" y="3156897"/>
            <a:ext cx="20173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FUENTE</a:t>
            </a:r>
            <a:r>
              <a:rPr lang="es-ES" sz="1100" b="1" dirty="0">
                <a:ln w="63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INE</a:t>
            </a:r>
          </a:p>
          <a:p>
            <a:r>
              <a:rPr lang="es-ES" sz="1100" b="1" dirty="0">
                <a:ln w="63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ELABORACIÓN PROPIA</a:t>
            </a:r>
            <a:endParaRPr lang="es-BO" sz="1100" b="1" dirty="0">
              <a:ln w="6350">
                <a:solidFill>
                  <a:srgbClr val="002060"/>
                </a:solidFill>
              </a:ln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DA21C50-AB4B-4FD8-9D01-F5DC6827A50E}"/>
              </a:ext>
            </a:extLst>
          </p:cNvPr>
          <p:cNvSpPr/>
          <p:nvPr/>
        </p:nvSpPr>
        <p:spPr>
          <a:xfrm>
            <a:off x="9766169" y="3428999"/>
            <a:ext cx="1783637" cy="3226325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BO"/>
          </a:p>
        </p:txBody>
      </p:sp>
    </p:spTree>
    <p:extLst>
      <p:ext uri="{BB962C8B-B14F-4D97-AF65-F5344CB8AC3E}">
        <p14:creationId xmlns:p14="http://schemas.microsoft.com/office/powerpoint/2010/main" val="214514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20325A-C72B-48F8-9686-D197BD03C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FA00EC-EB6A-46DD-B511-38949947E5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42FB3B-13BE-4A60-AD00-FA884C1B4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5D46B3C-C8C8-4773-871E-F3F47B64B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059" y="75414"/>
            <a:ext cx="11387579" cy="663647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6DC39EE-12BB-4DE8-A495-7B8D51E8E793}"/>
              </a:ext>
            </a:extLst>
          </p:cNvPr>
          <p:cNvSpPr txBox="1"/>
          <p:nvPr/>
        </p:nvSpPr>
        <p:spPr>
          <a:xfrm>
            <a:off x="9385952" y="4826913"/>
            <a:ext cx="20173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FUENTE</a:t>
            </a:r>
            <a:r>
              <a:rPr lang="es-ES" sz="1100" b="1" dirty="0">
                <a:ln w="63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INE</a:t>
            </a:r>
          </a:p>
          <a:p>
            <a:r>
              <a:rPr lang="es-ES" sz="1100" b="1" dirty="0">
                <a:ln w="63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ELABORACIÓN PROPIA</a:t>
            </a:r>
            <a:endParaRPr lang="es-BO" sz="1100" b="1" dirty="0">
              <a:ln w="6350">
                <a:solidFill>
                  <a:srgbClr val="002060"/>
                </a:solidFill>
              </a:ln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57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20325A-C72B-48F8-9686-D197BD03C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FA00EC-EB6A-46DD-B511-38949947E5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42FB3B-13BE-4A60-AD00-FA884C1B4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BB05394-A2F9-43C7-A3B4-4C89CC5BCC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56" y="97277"/>
            <a:ext cx="11058342" cy="6575897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41562EE-DCFC-4B9F-9BE0-FB11EE216D79}"/>
              </a:ext>
            </a:extLst>
          </p:cNvPr>
          <p:cNvSpPr txBox="1"/>
          <p:nvPr/>
        </p:nvSpPr>
        <p:spPr>
          <a:xfrm>
            <a:off x="10065906" y="2561887"/>
            <a:ext cx="895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n w="3175">
                  <a:noFill/>
                </a:ln>
                <a:solidFill>
                  <a:srgbClr val="0070C0"/>
                </a:solidFill>
              </a:rPr>
              <a:t>-41%</a:t>
            </a:r>
            <a:endParaRPr lang="es-BO" sz="2400" b="1" dirty="0">
              <a:ln w="3175">
                <a:noFill/>
              </a:ln>
              <a:solidFill>
                <a:srgbClr val="0070C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7AAB37B6-667C-4B76-A015-B4E73E90D2F5}"/>
              </a:ext>
            </a:extLst>
          </p:cNvPr>
          <p:cNvSpPr txBox="1"/>
          <p:nvPr/>
        </p:nvSpPr>
        <p:spPr>
          <a:xfrm>
            <a:off x="9465474" y="4010117"/>
            <a:ext cx="895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n w="3175">
                  <a:noFill/>
                </a:ln>
                <a:solidFill>
                  <a:srgbClr val="FF0000"/>
                </a:solidFill>
              </a:rPr>
              <a:t>-48%</a:t>
            </a:r>
            <a:endParaRPr lang="es-BO" sz="24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A9487053-6826-4689-9951-679276FA9E58}"/>
              </a:ext>
            </a:extLst>
          </p:cNvPr>
          <p:cNvSpPr txBox="1"/>
          <p:nvPr/>
        </p:nvSpPr>
        <p:spPr>
          <a:xfrm>
            <a:off x="9465474" y="4985100"/>
            <a:ext cx="895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n w="3175">
                  <a:noFill/>
                </a:ln>
                <a:solidFill>
                  <a:schemeClr val="accent6">
                    <a:lumMod val="50000"/>
                  </a:schemeClr>
                </a:solidFill>
              </a:rPr>
              <a:t>+13%</a:t>
            </a:r>
            <a:endParaRPr lang="es-BO" sz="2400" b="1" dirty="0">
              <a:ln w="3175">
                <a:noFill/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951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20325A-C72B-48F8-9686-D197BD03C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FA00EC-EB6A-46DD-B511-38949947E5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42FB3B-13BE-4A60-AD00-FA884C1B4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AA2E524-CD4E-45B0-8870-B09F45B761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93" y="377072"/>
            <a:ext cx="11406433" cy="6373823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ABDDC1A-0499-42BC-8420-AB2725C66831}"/>
              </a:ext>
            </a:extLst>
          </p:cNvPr>
          <p:cNvSpPr txBox="1"/>
          <p:nvPr/>
        </p:nvSpPr>
        <p:spPr>
          <a:xfrm>
            <a:off x="5200455" y="702995"/>
            <a:ext cx="895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n w="3175">
                  <a:noFill/>
                </a:ln>
                <a:solidFill>
                  <a:srgbClr val="0070C0"/>
                </a:solidFill>
              </a:rPr>
              <a:t>+41%</a:t>
            </a:r>
            <a:endParaRPr lang="es-BO" sz="2400" b="1" dirty="0">
              <a:ln w="3175">
                <a:noFill/>
              </a:ln>
              <a:solidFill>
                <a:srgbClr val="0070C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6C524DE-C2F2-4878-9D75-9B4A04183D9F}"/>
              </a:ext>
            </a:extLst>
          </p:cNvPr>
          <p:cNvSpPr txBox="1"/>
          <p:nvPr/>
        </p:nvSpPr>
        <p:spPr>
          <a:xfrm>
            <a:off x="2914455" y="472573"/>
            <a:ext cx="8955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ln w="3175">
                  <a:noFill/>
                </a:ln>
                <a:solidFill>
                  <a:srgbClr val="FF0000"/>
                </a:solidFill>
              </a:rPr>
              <a:t>+22%</a:t>
            </a:r>
            <a:endParaRPr lang="es-BO" sz="2400" b="1" dirty="0">
              <a:ln w="3175">
                <a:noFill/>
              </a:ln>
              <a:solidFill>
                <a:srgbClr val="FF0000"/>
              </a:solidFill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4CEFC19-3DE5-4A3D-B409-B307ADF4AED3}"/>
              </a:ext>
            </a:extLst>
          </p:cNvPr>
          <p:cNvSpPr txBox="1"/>
          <p:nvPr/>
        </p:nvSpPr>
        <p:spPr>
          <a:xfrm>
            <a:off x="9879289" y="6320008"/>
            <a:ext cx="20173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b="1" dirty="0">
                <a:ln w="6350">
                  <a:solidFill>
                    <a:schemeClr val="tx1"/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FUENTE</a:t>
            </a:r>
            <a:r>
              <a:rPr lang="es-ES" sz="1100" b="1" dirty="0">
                <a:ln w="63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INE</a:t>
            </a:r>
          </a:p>
          <a:p>
            <a:r>
              <a:rPr lang="es-ES" sz="1100" b="1" dirty="0">
                <a:ln w="6350">
                  <a:solidFill>
                    <a:srgbClr val="002060"/>
                  </a:solidFill>
                </a:ln>
                <a:solidFill>
                  <a:srgbClr val="FFFF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ELABORACIÓN PROPIA</a:t>
            </a:r>
            <a:endParaRPr lang="es-BO" sz="1100" b="1" dirty="0">
              <a:ln w="6350">
                <a:solidFill>
                  <a:srgbClr val="002060"/>
                </a:solidFill>
              </a:ln>
              <a:solidFill>
                <a:srgbClr val="FFFF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510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20325A-C72B-48F8-9686-D197BD03C7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B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5FA00EC-EB6A-46DD-B511-38949947E5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B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542FB3B-13BE-4A60-AD00-FA884C1B4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3C8F2A7-9601-4290-8CBB-2ABBAD36D4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" t="867" r="-85" b="3381"/>
          <a:stretch/>
        </p:blipFill>
        <p:spPr>
          <a:xfrm>
            <a:off x="659876" y="367645"/>
            <a:ext cx="11057642" cy="597659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19301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hecker/>
      </p:transition>
    </mc:Choice>
    <mc:Fallback xmlns="">
      <p:transition spd="slow">
        <p:checker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113</Words>
  <Application>Microsoft Office PowerPoint</Application>
  <PresentationFormat>Panorámica</PresentationFormat>
  <Paragraphs>20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Verdana</vt:lpstr>
      <vt:lpstr>Tema de Office</vt:lpstr>
      <vt:lpstr>EXPOSITOR: LIC. LUIS FERNANDO ROMERO TORREJÓN PDTE. DEL COLEGIO DEPARTAMENTAL DE ECONOMISTAS DE TARIJA                                    TARIJA, 07 DE JULIO DE 2022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EXPOSITOR: LIC. LUIS FERNANDO ROMERO TORREJÓN PDTE. DEL COLEGIO DEPARTAMENTAL DE ECONOMISTAS DE TARIJA                                    TARIJA, 07 DE JULIO DE 2022</dc:title>
  <dc:creator>FERNANDO ROMERO</dc:creator>
  <cp:lastModifiedBy>FERNANDO ROMERO</cp:lastModifiedBy>
  <cp:revision>21</cp:revision>
  <dcterms:created xsi:type="dcterms:W3CDTF">2022-07-06T23:45:48Z</dcterms:created>
  <dcterms:modified xsi:type="dcterms:W3CDTF">2022-07-07T13:24:57Z</dcterms:modified>
</cp:coreProperties>
</file>