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49" r:id="rId2"/>
    <p:sldId id="471" r:id="rId3"/>
    <p:sldId id="472" r:id="rId4"/>
    <p:sldId id="439" r:id="rId5"/>
    <p:sldId id="431" r:id="rId6"/>
    <p:sldId id="473" r:id="rId7"/>
    <p:sldId id="477" r:id="rId8"/>
    <p:sldId id="478" r:id="rId9"/>
    <p:sldId id="438" r:id="rId10"/>
    <p:sldId id="428" r:id="rId11"/>
    <p:sldId id="437" r:id="rId12"/>
    <p:sldId id="445" r:id="rId13"/>
    <p:sldId id="427" r:id="rId14"/>
    <p:sldId id="479" r:id="rId15"/>
    <p:sldId id="444" r:id="rId16"/>
    <p:sldId id="424" r:id="rId17"/>
    <p:sldId id="425" r:id="rId18"/>
    <p:sldId id="426" r:id="rId19"/>
    <p:sldId id="480" r:id="rId20"/>
    <p:sldId id="453" r:id="rId21"/>
    <p:sldId id="454" r:id="rId22"/>
    <p:sldId id="461" r:id="rId23"/>
    <p:sldId id="464" r:id="rId24"/>
    <p:sldId id="465" r:id="rId25"/>
    <p:sldId id="459" r:id="rId26"/>
    <p:sldId id="455" r:id="rId27"/>
    <p:sldId id="466" r:id="rId28"/>
    <p:sldId id="467" r:id="rId29"/>
    <p:sldId id="481" r:id="rId30"/>
    <p:sldId id="469" r:id="rId31"/>
    <p:sldId id="470" r:id="rId32"/>
    <p:sldId id="3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A56"/>
    <a:srgbClr val="075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7" autoAdjust="0"/>
    <p:restoredTop sz="94631" autoAdjust="0"/>
  </p:normalViewPr>
  <p:slideViewPr>
    <p:cSldViewPr snapToGrid="0">
      <p:cViewPr varScale="1">
        <p:scale>
          <a:sx n="87" d="100"/>
          <a:sy n="87" d="100"/>
        </p:scale>
        <p:origin x="68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sz="1800" b="1" i="0" baseline="0" dirty="0">
                <a:solidFill>
                  <a:srgbClr val="062A56"/>
                </a:solidFill>
                <a:effectLst/>
              </a:rPr>
              <a:t>VARIACION </a:t>
            </a:r>
            <a:r>
              <a:rPr lang="es-ES" sz="1800" b="1" i="0" baseline="0" dirty="0" smtClean="0">
                <a:solidFill>
                  <a:srgbClr val="062A56"/>
                </a:solidFill>
                <a:effectLst/>
              </a:rPr>
              <a:t>INGRESOS OPERACIONALES</a:t>
            </a:r>
          </a:p>
          <a:p>
            <a:pPr>
              <a:defRPr/>
            </a:pPr>
            <a:r>
              <a:rPr lang="es-ES" sz="1800" b="1" i="0" baseline="0" dirty="0" smtClean="0">
                <a:solidFill>
                  <a:srgbClr val="062A56"/>
                </a:solidFill>
                <a:effectLst/>
              </a:rPr>
              <a:t>MARZO DE 2021  Y MARZO 2022 </a:t>
            </a:r>
            <a:endParaRPr lang="es-ES" b="1" dirty="0">
              <a:solidFill>
                <a:srgbClr val="062A56"/>
              </a:solidFill>
              <a:effectLst/>
            </a:endParaRPr>
          </a:p>
        </c:rich>
      </c:tx>
      <c:layout>
        <c:manualLayout>
          <c:xMode val="edge"/>
          <c:yMode val="edge"/>
          <c:x val="0.23011567926994086"/>
          <c:y val="1.852407044646155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1364132170653"/>
          <c:y val="0.14878058755886384"/>
          <c:w val="0.8157174935869419"/>
          <c:h val="0.792653655859186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BASE!$F$70</c:f>
              <c:strCache>
                <c:ptCount val="1"/>
                <c:pt idx="0">
                  <c:v>Var. (%) 2022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9.4434934626851737E-4"/>
                  <c:y val="1.3432417034204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8D-4F86-AC5F-A6BC58F9DB2E}"/>
                </c:ext>
              </c:extLst>
            </c:dLbl>
            <c:dLbl>
              <c:idx val="4"/>
              <c:layout>
                <c:manualLayout>
                  <c:x val="-0.16469208555439005"/>
                  <c:y val="1.8786589269018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8D-4F86-AC5F-A6BC58F9DB2E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BASE!$B$71:$B$133</c:f>
              <c:strCache>
                <c:ptCount val="8"/>
                <c:pt idx="0">
                  <c:v>TOTAL AGROINDUSTRIA </c:v>
                </c:pt>
                <c:pt idx="1">
                  <c:v>TOTAL INDUSTRIA  </c:v>
                </c:pt>
                <c:pt idx="2">
                  <c:v>TOTAL BANCOS</c:v>
                </c:pt>
                <c:pt idx="3">
                  <c:v>TOTAL CONSTRUCCIÓN</c:v>
                </c:pt>
                <c:pt idx="4">
                  <c:v>TOTAL ELÉCTRICAS</c:v>
                </c:pt>
                <c:pt idx="5">
                  <c:v>TOTAL PETROLERAS</c:v>
                </c:pt>
                <c:pt idx="6">
                  <c:v>TOTAL SEGUROS</c:v>
                </c:pt>
                <c:pt idx="7">
                  <c:v>TOTAL SECTORES </c:v>
                </c:pt>
              </c:strCache>
            </c:strRef>
          </c:cat>
          <c:val>
            <c:numRef>
              <c:f>BASE!$F$71:$F$133</c:f>
              <c:numCache>
                <c:formatCode>0.00%</c:formatCode>
                <c:ptCount val="8"/>
                <c:pt idx="0">
                  <c:v>0.15718104875378525</c:v>
                </c:pt>
                <c:pt idx="1">
                  <c:v>0.35793722244831327</c:v>
                </c:pt>
                <c:pt idx="2">
                  <c:v>0.1048442081657488</c:v>
                </c:pt>
                <c:pt idx="3">
                  <c:v>7.2128201211751897E-3</c:v>
                </c:pt>
                <c:pt idx="4">
                  <c:v>-8.2977327078930352E-2</c:v>
                </c:pt>
                <c:pt idx="5">
                  <c:v>0.15086068232741079</c:v>
                </c:pt>
                <c:pt idx="6">
                  <c:v>0.17140071708559579</c:v>
                </c:pt>
                <c:pt idx="7">
                  <c:v>0.2307763518400292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8D-4F86-AC5F-A6BC58F9DB2E}"/>
            </c:ext>
          </c:extLst>
        </c:ser>
        <c:ser>
          <c:idx val="1"/>
          <c:order val="1"/>
          <c:tx>
            <c:strRef>
              <c:f>BASE!$G$70</c:f>
              <c:strCache>
                <c:ptCount val="1"/>
                <c:pt idx="0">
                  <c:v>Var. (%) 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1232174417755839"/>
                  <c:y val="-6.43678285200501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8D-4F86-AC5F-A6BC58F9DB2E}"/>
                </c:ext>
              </c:extLst>
            </c:dLbl>
            <c:dLbl>
              <c:idx val="2"/>
              <c:layout>
                <c:manualLayout>
                  <c:x val="-0.17516303506327735"/>
                  <c:y val="-4.5614899459464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8D-4F86-AC5F-A6BC58F9DB2E}"/>
                </c:ext>
              </c:extLst>
            </c:dLbl>
            <c:dLbl>
              <c:idx val="3"/>
              <c:layout>
                <c:manualLayout>
                  <c:x val="-0.49422103381107052"/>
                  <c:y val="-2.4159023442813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8D-4F86-AC5F-A6BC58F9DB2E}"/>
                </c:ext>
              </c:extLst>
            </c:dLbl>
            <c:dLbl>
              <c:idx val="5"/>
              <c:layout>
                <c:manualLayout>
                  <c:x val="-0.29527612613288529"/>
                  <c:y val="-7.24770703284395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8D-4F86-AC5F-A6BC58F9DB2E}"/>
                </c:ext>
              </c:extLst>
            </c:dLbl>
            <c:dLbl>
              <c:idx val="6"/>
              <c:layout>
                <c:manualLayout>
                  <c:x val="-9.3880860805123367E-2"/>
                  <c:y val="-3.933544080032856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8D-4F86-AC5F-A6BC58F9DB2E}"/>
                </c:ext>
              </c:extLst>
            </c:dLbl>
            <c:dLbl>
              <c:idx val="7"/>
              <c:layout>
                <c:manualLayout>
                  <c:x val="-9.4824909518404998E-2"/>
                  <c:y val="-7.88858695393711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8D-4F86-AC5F-A6BC58F9DB2E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BASE!$B$71:$B$133</c:f>
              <c:strCache>
                <c:ptCount val="8"/>
                <c:pt idx="0">
                  <c:v>TOTAL AGROINDUSTRIA </c:v>
                </c:pt>
                <c:pt idx="1">
                  <c:v>TOTAL INDUSTRIA  </c:v>
                </c:pt>
                <c:pt idx="2">
                  <c:v>TOTAL BANCOS</c:v>
                </c:pt>
                <c:pt idx="3">
                  <c:v>TOTAL CONSTRUCCIÓN</c:v>
                </c:pt>
                <c:pt idx="4">
                  <c:v>TOTAL ELÉCTRICAS</c:v>
                </c:pt>
                <c:pt idx="5">
                  <c:v>TOTAL PETROLERAS</c:v>
                </c:pt>
                <c:pt idx="6">
                  <c:v>TOTAL SEGUROS</c:v>
                </c:pt>
                <c:pt idx="7">
                  <c:v>TOTAL SECTORES </c:v>
                </c:pt>
              </c:strCache>
            </c:strRef>
          </c:cat>
          <c:val>
            <c:numRef>
              <c:f>BASE!$G$71:$G$133</c:f>
              <c:numCache>
                <c:formatCode>0.00%</c:formatCode>
                <c:ptCount val="8"/>
                <c:pt idx="0">
                  <c:v>-4.6097579238188024E-2</c:v>
                </c:pt>
                <c:pt idx="1">
                  <c:v>9.4458549031193328E-2</c:v>
                </c:pt>
                <c:pt idx="2">
                  <c:v>-7.9506508516848484E-2</c:v>
                </c:pt>
                <c:pt idx="3">
                  <c:v>-0.44401058341607647</c:v>
                </c:pt>
                <c:pt idx="4">
                  <c:v>1.6390469794589135E-2</c:v>
                </c:pt>
                <c:pt idx="5">
                  <c:v>-0.22689671174506232</c:v>
                </c:pt>
                <c:pt idx="6">
                  <c:v>-2.5738138871920224E-2</c:v>
                </c:pt>
                <c:pt idx="7">
                  <c:v>-1.515034054441633E-2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8D-4F86-AC5F-A6BC58F9D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43680"/>
        <c:axId val="47979520"/>
      </c:barChart>
      <c:catAx>
        <c:axId val="47943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rgbClr val="FFC000"/>
          </a:solidFill>
        </c:spPr>
        <c:txPr>
          <a:bodyPr rot="0" vert="horz"/>
          <a:lstStyle/>
          <a:p>
            <a:pPr>
              <a:defRPr b="1"/>
            </a:pPr>
            <a:endParaRPr lang="en-US"/>
          </a:p>
        </c:txPr>
        <c:crossAx val="47979520"/>
        <c:crosses val="autoZero"/>
        <c:auto val="1"/>
        <c:lblAlgn val="ctr"/>
        <c:lblOffset val="100"/>
        <c:noMultiLvlLbl val="0"/>
      </c:catAx>
      <c:valAx>
        <c:axId val="47979520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47943680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32500829663104369"/>
          <c:y val="0.95924325726622961"/>
          <c:w val="0.34608624081281458"/>
          <c:h val="3.44124375467662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1800" b="1" i="0" baseline="0" dirty="0">
                <a:solidFill>
                  <a:srgbClr val="C00000"/>
                </a:solidFill>
                <a:effectLst/>
              </a:rPr>
              <a:t>VARIACION  ACTIVOS  </a:t>
            </a:r>
            <a:endParaRPr lang="es-ES" sz="1800" b="1" i="0" baseline="0" dirty="0" smtClean="0">
              <a:solidFill>
                <a:srgbClr val="C00000"/>
              </a:solidFill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1800" b="1" i="0" baseline="0" dirty="0" smtClean="0">
                <a:solidFill>
                  <a:srgbClr val="C00000"/>
                </a:solidFill>
                <a:effectLst/>
              </a:rPr>
              <a:t> MARZO 2021 Y 2022 </a:t>
            </a:r>
            <a:endParaRPr lang="es-ES" dirty="0">
              <a:solidFill>
                <a:srgbClr val="C00000"/>
              </a:solidFill>
              <a:effectLst/>
            </a:endParaRPr>
          </a:p>
        </c:rich>
      </c:tx>
      <c:layout>
        <c:manualLayout>
          <c:xMode val="edge"/>
          <c:yMode val="edge"/>
          <c:x val="0.22827723934829802"/>
          <c:y val="2.603144197368690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043615027318805"/>
          <c:y val="0.14078746784957824"/>
          <c:w val="0.85179341640008233"/>
          <c:h val="0.786251867494917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BASE!$K$70</c:f>
              <c:strCache>
                <c:ptCount val="1"/>
                <c:pt idx="0">
                  <c:v>Var. (%) 2022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6.4336768846672205E-4"/>
                  <c:y val="-3.41224164528082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81-4467-A44E-DB79A7E51FA9}"/>
                </c:ext>
              </c:extLst>
            </c:dLbl>
            <c:dLbl>
              <c:idx val="5"/>
              <c:layout>
                <c:manualLayout>
                  <c:x val="-0.14750508666369264"/>
                  <c:y val="2.53910823349960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81-4467-A44E-DB79A7E51FA9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BASE!$B$71:$B$133</c:f>
              <c:strCache>
                <c:ptCount val="8"/>
                <c:pt idx="0">
                  <c:v>TOTAL AGROINDUSTRIA </c:v>
                </c:pt>
                <c:pt idx="1">
                  <c:v>TOTAL INDUSTRIA  </c:v>
                </c:pt>
                <c:pt idx="2">
                  <c:v>TOTAL BANCOS</c:v>
                </c:pt>
                <c:pt idx="3">
                  <c:v>TOTAL CONSTRUCCIÓN</c:v>
                </c:pt>
                <c:pt idx="4">
                  <c:v>TOTAL ELÉCTRICAS</c:v>
                </c:pt>
                <c:pt idx="5">
                  <c:v>TOTAL PETROLERAS</c:v>
                </c:pt>
                <c:pt idx="6">
                  <c:v>TOTAL SEGUROS</c:v>
                </c:pt>
                <c:pt idx="7">
                  <c:v>TOTAL SECTORES </c:v>
                </c:pt>
              </c:strCache>
            </c:strRef>
          </c:cat>
          <c:val>
            <c:numRef>
              <c:f>BASE!$K$71:$K$133</c:f>
              <c:numCache>
                <c:formatCode>0.00%</c:formatCode>
                <c:ptCount val="8"/>
                <c:pt idx="0">
                  <c:v>0.16956569581699221</c:v>
                </c:pt>
                <c:pt idx="1">
                  <c:v>0.1227919735740155</c:v>
                </c:pt>
                <c:pt idx="2">
                  <c:v>6.7083598635242936E-2</c:v>
                </c:pt>
                <c:pt idx="3">
                  <c:v>6.0435301240304939E-2</c:v>
                </c:pt>
                <c:pt idx="4">
                  <c:v>-0.14733190584574163</c:v>
                </c:pt>
                <c:pt idx="5">
                  <c:v>-4.5997920289758576E-2</c:v>
                </c:pt>
                <c:pt idx="6">
                  <c:v>2.0039007994583802E-2</c:v>
                </c:pt>
                <c:pt idx="7">
                  <c:v>4.6151394975700422E-2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81-4467-A44E-DB79A7E51FA9}"/>
            </c:ext>
          </c:extLst>
        </c:ser>
        <c:ser>
          <c:idx val="1"/>
          <c:order val="1"/>
          <c:tx>
            <c:strRef>
              <c:f>BASE!$L$70</c:f>
              <c:strCache>
                <c:ptCount val="1"/>
                <c:pt idx="0">
                  <c:v>Var. (%) 2021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0.12404358410361045"/>
                  <c:y val="-1.70610958712263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81-4467-A44E-DB79A7E51FA9}"/>
                </c:ext>
              </c:extLst>
            </c:dLbl>
            <c:dLbl>
              <c:idx val="3"/>
              <c:layout>
                <c:manualLayout>
                  <c:x val="-0.20363834608554529"/>
                  <c:y val="-6.36782673093332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81-4467-A44E-DB79A7E51FA9}"/>
                </c:ext>
              </c:extLst>
            </c:dLbl>
            <c:dLbl>
              <c:idx val="4"/>
              <c:layout>
                <c:manualLayout>
                  <c:x val="-1.3247063710158311E-3"/>
                  <c:y val="-5.0753735967995863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81-4467-A44E-DB79A7E51FA9}"/>
                </c:ext>
              </c:extLst>
            </c:dLbl>
            <c:dLbl>
              <c:idx val="5"/>
              <c:layout>
                <c:manualLayout>
                  <c:x val="-0.18000175234347307"/>
                  <c:y val="-1.06130445515554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81-4467-A44E-DB79A7E51FA9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BASE!$B$71:$B$133</c:f>
              <c:strCache>
                <c:ptCount val="8"/>
                <c:pt idx="0">
                  <c:v>TOTAL AGROINDUSTRIA </c:v>
                </c:pt>
                <c:pt idx="1">
                  <c:v>TOTAL INDUSTRIA  </c:v>
                </c:pt>
                <c:pt idx="2">
                  <c:v>TOTAL BANCOS</c:v>
                </c:pt>
                <c:pt idx="3">
                  <c:v>TOTAL CONSTRUCCIÓN</c:v>
                </c:pt>
                <c:pt idx="4">
                  <c:v>TOTAL ELÉCTRICAS</c:v>
                </c:pt>
                <c:pt idx="5">
                  <c:v>TOTAL PETROLERAS</c:v>
                </c:pt>
                <c:pt idx="6">
                  <c:v>TOTAL SEGUROS</c:v>
                </c:pt>
                <c:pt idx="7">
                  <c:v>TOTAL SECTORES </c:v>
                </c:pt>
              </c:strCache>
            </c:strRef>
          </c:cat>
          <c:val>
            <c:numRef>
              <c:f>BASE!$L$71:$L$133</c:f>
              <c:numCache>
                <c:formatCode>0.00%</c:formatCode>
                <c:ptCount val="8"/>
                <c:pt idx="0">
                  <c:v>0.11211926777429682</c:v>
                </c:pt>
                <c:pt idx="1">
                  <c:v>-1.5108987269052188E-2</c:v>
                </c:pt>
                <c:pt idx="2">
                  <c:v>0.10266130068551282</c:v>
                </c:pt>
                <c:pt idx="3">
                  <c:v>-7.8848685055141421E-2</c:v>
                </c:pt>
                <c:pt idx="4">
                  <c:v>0.29088840188029108</c:v>
                </c:pt>
                <c:pt idx="5">
                  <c:v>-6.4352326627689305E-2</c:v>
                </c:pt>
                <c:pt idx="6">
                  <c:v>4.6347189749903261E-2</c:v>
                </c:pt>
                <c:pt idx="7">
                  <c:v>9.7146394291945493E-2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81-4467-A44E-DB79A7E51F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5506432"/>
        <c:axId val="245507968"/>
      </c:barChart>
      <c:catAx>
        <c:axId val="245506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rgbClr val="FFC000"/>
          </a:solidFill>
        </c:spPr>
        <c:crossAx val="245507968"/>
        <c:crosses val="autoZero"/>
        <c:auto val="1"/>
        <c:lblAlgn val="ctr"/>
        <c:lblOffset val="100"/>
        <c:noMultiLvlLbl val="0"/>
      </c:catAx>
      <c:valAx>
        <c:axId val="245507968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45506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550207217478997"/>
          <c:y val="0.92113538517747096"/>
          <c:w val="0.4417672212127477"/>
          <c:h val="7.6765906154278904E-2"/>
        </c:manualLayout>
      </c:layout>
      <c:overlay val="0"/>
    </c:legend>
    <c:plotVisOnly val="1"/>
    <c:dispBlanksAs val="gap"/>
    <c:showDLblsOverMax val="0"/>
  </c:chart>
  <c:spPr>
    <a:ln>
      <a:solidFill>
        <a:schemeClr val="tx2">
          <a:lumMod val="50000"/>
        </a:schemeClr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b="1" dirty="0">
                <a:solidFill>
                  <a:srgbClr val="C00000"/>
                </a:solidFill>
              </a:rPr>
              <a:t>VARIACION</a:t>
            </a:r>
            <a:r>
              <a:rPr lang="es-ES" b="1" baseline="0" dirty="0">
                <a:solidFill>
                  <a:srgbClr val="C00000"/>
                </a:solidFill>
              </a:rPr>
              <a:t> </a:t>
            </a:r>
            <a:r>
              <a:rPr lang="es-ES" b="1" baseline="0" dirty="0" smtClean="0">
                <a:solidFill>
                  <a:srgbClr val="C00000"/>
                </a:solidFill>
              </a:rPr>
              <a:t>PATRIMONIO </a:t>
            </a:r>
          </a:p>
          <a:p>
            <a:pPr>
              <a:defRPr/>
            </a:pPr>
            <a:r>
              <a:rPr lang="es-ES" b="1" baseline="0" dirty="0" smtClean="0">
                <a:solidFill>
                  <a:srgbClr val="C00000"/>
                </a:solidFill>
              </a:rPr>
              <a:t>MARZO 2021 Y 2022</a:t>
            </a:r>
            <a:endParaRPr lang="es-ES" b="1" dirty="0">
              <a:solidFill>
                <a:srgbClr val="C00000"/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3147033284360557E-2"/>
          <c:y val="0.13634072008404727"/>
          <c:w val="0.91898665294169546"/>
          <c:h val="0.773809321504683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BASE!$U$70</c:f>
              <c:strCache>
                <c:ptCount val="1"/>
                <c:pt idx="0">
                  <c:v>Var. (%) 2022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3.6408844172423679E-3"/>
                  <c:y val="1.9590897802574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22-462B-B652-AE760CF21BBF}"/>
                </c:ext>
              </c:extLst>
            </c:dLbl>
            <c:dLbl>
              <c:idx val="5"/>
              <c:layout>
                <c:manualLayout>
                  <c:x val="-0.27385605306769473"/>
                  <c:y val="6.5203161463965977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22-462B-B652-AE760CF21BBF}"/>
                </c:ext>
              </c:extLst>
            </c:dLbl>
            <c:dLbl>
              <c:idx val="6"/>
              <c:layout>
                <c:manualLayout>
                  <c:x val="-0.18419628132702542"/>
                  <c:y val="1.62514941332401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22-462B-B652-AE760CF21BBF}"/>
                </c:ext>
              </c:extLst>
            </c:dLbl>
            <c:dLbl>
              <c:idx val="7"/>
              <c:layout>
                <c:manualLayout>
                  <c:x val="5.3505336841373416E-2"/>
                  <c:y val="1.99921920257915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22-462B-B652-AE760CF21BBF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BASE!$B$71:$B$133</c:f>
              <c:strCache>
                <c:ptCount val="8"/>
                <c:pt idx="0">
                  <c:v>TOTAL AGROINDUSTRIA </c:v>
                </c:pt>
                <c:pt idx="1">
                  <c:v>TOTAL INDUSTRIA  </c:v>
                </c:pt>
                <c:pt idx="2">
                  <c:v>TOTAL BANCOS</c:v>
                </c:pt>
                <c:pt idx="3">
                  <c:v>TOTAL CONSTRUCCIÓN</c:v>
                </c:pt>
                <c:pt idx="4">
                  <c:v>TOTAL ELÉCTRICAS</c:v>
                </c:pt>
                <c:pt idx="5">
                  <c:v>TOTAL PETROLERAS</c:v>
                </c:pt>
                <c:pt idx="6">
                  <c:v>TOTAL SEGUROS</c:v>
                </c:pt>
                <c:pt idx="7">
                  <c:v>TOTAL SECTORES </c:v>
                </c:pt>
              </c:strCache>
            </c:strRef>
          </c:cat>
          <c:val>
            <c:numRef>
              <c:f>BASE!$U$71:$U$133</c:f>
              <c:numCache>
                <c:formatCode>0.00%</c:formatCode>
                <c:ptCount val="8"/>
                <c:pt idx="0">
                  <c:v>9.3246184957854306E-2</c:v>
                </c:pt>
                <c:pt idx="1">
                  <c:v>4.1823938505152425E-2</c:v>
                </c:pt>
                <c:pt idx="2">
                  <c:v>7.1945952973512028E-2</c:v>
                </c:pt>
                <c:pt idx="3">
                  <c:v>6.063266082222496E-2</c:v>
                </c:pt>
                <c:pt idx="4">
                  <c:v>2.738978910265355E-2</c:v>
                </c:pt>
                <c:pt idx="5">
                  <c:v>-6.437017020466107E-2</c:v>
                </c:pt>
                <c:pt idx="6">
                  <c:v>-2.5894490327587172E-2</c:v>
                </c:pt>
                <c:pt idx="7">
                  <c:v>1.7102929887876872E-2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22-462B-B652-AE760CF21BBF}"/>
            </c:ext>
          </c:extLst>
        </c:ser>
        <c:ser>
          <c:idx val="1"/>
          <c:order val="1"/>
          <c:tx>
            <c:strRef>
              <c:f>BASE!$V$70</c:f>
              <c:strCache>
                <c:ptCount val="1"/>
                <c:pt idx="0">
                  <c:v>Var. (%) 2021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0.40590351545118097"/>
                  <c:y val="-2.1514163434460066E-3"/>
                </c:manualLayout>
              </c:layout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rgbClr val="FF0000"/>
                  </a:solidFill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6592070231146"/>
                      <c:h val="2.84095375166353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022-462B-B652-AE760CF21BBF}"/>
                </c:ext>
              </c:extLst>
            </c:dLbl>
            <c:dLbl>
              <c:idx val="4"/>
              <c:layout>
                <c:manualLayout>
                  <c:x val="4.4969119435049063E-3"/>
                  <c:y val="-1.81053996574515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22-462B-B652-AE760CF21BBF}"/>
                </c:ext>
              </c:extLst>
            </c:dLbl>
            <c:dLbl>
              <c:idx val="5"/>
              <c:layout>
                <c:manualLayout>
                  <c:x val="-0.2494313998715712"/>
                  <c:y val="-7.49692364403173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22-462B-B652-AE760CF21BBF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BASE!$B$71:$B$133</c:f>
              <c:strCache>
                <c:ptCount val="8"/>
                <c:pt idx="0">
                  <c:v>TOTAL AGROINDUSTRIA </c:v>
                </c:pt>
                <c:pt idx="1">
                  <c:v>TOTAL INDUSTRIA  </c:v>
                </c:pt>
                <c:pt idx="2">
                  <c:v>TOTAL BANCOS</c:v>
                </c:pt>
                <c:pt idx="3">
                  <c:v>TOTAL CONSTRUCCIÓN</c:v>
                </c:pt>
                <c:pt idx="4">
                  <c:v>TOTAL ELÉCTRICAS</c:v>
                </c:pt>
                <c:pt idx="5">
                  <c:v>TOTAL PETROLERAS</c:v>
                </c:pt>
                <c:pt idx="6">
                  <c:v>TOTAL SEGUROS</c:v>
                </c:pt>
                <c:pt idx="7">
                  <c:v>TOTAL SECTORES </c:v>
                </c:pt>
              </c:strCache>
            </c:strRef>
          </c:cat>
          <c:val>
            <c:numRef>
              <c:f>BASE!$V$71:$V$133</c:f>
              <c:numCache>
                <c:formatCode>0.00%</c:formatCode>
                <c:ptCount val="8"/>
                <c:pt idx="0">
                  <c:v>6.9099538256097937E-2</c:v>
                </c:pt>
                <c:pt idx="1">
                  <c:v>2.4497681427059215E-2</c:v>
                </c:pt>
                <c:pt idx="2">
                  <c:v>3.5018520279009868E-2</c:v>
                </c:pt>
                <c:pt idx="3">
                  <c:v>-0.13258005660886507</c:v>
                </c:pt>
                <c:pt idx="4">
                  <c:v>2.7466606586555864E-2</c:v>
                </c:pt>
                <c:pt idx="5">
                  <c:v>-5.3721093006001475E-2</c:v>
                </c:pt>
                <c:pt idx="6">
                  <c:v>4.470985384383841E-4</c:v>
                </c:pt>
                <c:pt idx="7">
                  <c:v>5.6169846884905894E-3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22-462B-B652-AE760CF21B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58375680"/>
        <c:axId val="258377216"/>
      </c:barChart>
      <c:catAx>
        <c:axId val="2583756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solidFill>
            <a:srgbClr val="FFC000"/>
          </a:solidFill>
        </c:spPr>
        <c:crossAx val="258377216"/>
        <c:crosses val="autoZero"/>
        <c:auto val="1"/>
        <c:lblAlgn val="ctr"/>
        <c:lblOffset val="100"/>
        <c:noMultiLvlLbl val="0"/>
      </c:catAx>
      <c:valAx>
        <c:axId val="258377216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58375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537498573576123E-2"/>
          <c:y val="0.92407784523707981"/>
          <c:w val="0.54588178204063142"/>
          <c:h val="7.5779276478225174E-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2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2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9A392-0D5A-45BA-A81B-9821CC7DEAE7}" type="doc">
      <dgm:prSet loTypeId="urn:microsoft.com/office/officeart/2005/8/layout/hList9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598098C-7626-4A71-BC68-57F4E1666E0F}">
      <dgm:prSet phldrT="[Texto]"/>
      <dgm:spPr/>
      <dgm:t>
        <a:bodyPr/>
        <a:lstStyle/>
        <a:p>
          <a:r>
            <a:rPr lang="es-ES" dirty="0" smtClean="0"/>
            <a:t>+33%</a:t>
          </a:r>
          <a:endParaRPr lang="es-ES" dirty="0"/>
        </a:p>
      </dgm:t>
    </dgm:pt>
    <dgm:pt modelId="{687E5B85-34E1-402C-BD4B-9A5D2ED50233}" type="parTrans" cxnId="{8B78FE2C-024A-45C5-BCF8-D1BF456473FE}">
      <dgm:prSet/>
      <dgm:spPr/>
      <dgm:t>
        <a:bodyPr/>
        <a:lstStyle/>
        <a:p>
          <a:endParaRPr lang="es-ES"/>
        </a:p>
      </dgm:t>
    </dgm:pt>
    <dgm:pt modelId="{2C33E4A2-4DE7-404F-919E-765295E08C57}" type="sibTrans" cxnId="{8B78FE2C-024A-45C5-BCF8-D1BF456473FE}">
      <dgm:prSet/>
      <dgm:spPr/>
      <dgm:t>
        <a:bodyPr/>
        <a:lstStyle/>
        <a:p>
          <a:endParaRPr lang="es-ES"/>
        </a:p>
      </dgm:t>
    </dgm:pt>
    <dgm:pt modelId="{E2BCD2BF-53CD-4FF5-BF8C-EB2B1EE59C16}">
      <dgm:prSet phldrT="[Texto]"/>
      <dgm:spPr/>
      <dgm:t>
        <a:bodyPr/>
        <a:lstStyle/>
        <a:p>
          <a:r>
            <a:rPr lang="es-ES" dirty="0" smtClean="0"/>
            <a:t>INCREMENTO PRECIOS MATERIAS PRIMAS </a:t>
          </a:r>
          <a:endParaRPr lang="es-ES" dirty="0"/>
        </a:p>
      </dgm:t>
    </dgm:pt>
    <dgm:pt modelId="{DB5EDF2C-F16D-4CCE-937A-F77C2D03AC22}" type="parTrans" cxnId="{266BEFA3-57EE-4CF3-8F73-1BCD9EC35DD9}">
      <dgm:prSet/>
      <dgm:spPr/>
      <dgm:t>
        <a:bodyPr/>
        <a:lstStyle/>
        <a:p>
          <a:endParaRPr lang="es-ES"/>
        </a:p>
      </dgm:t>
    </dgm:pt>
    <dgm:pt modelId="{5C9DFFCD-3A56-4A03-A162-01EEA876B7BA}" type="sibTrans" cxnId="{266BEFA3-57EE-4CF3-8F73-1BCD9EC35DD9}">
      <dgm:prSet/>
      <dgm:spPr/>
      <dgm:t>
        <a:bodyPr/>
        <a:lstStyle/>
        <a:p>
          <a:endParaRPr lang="es-ES"/>
        </a:p>
      </dgm:t>
    </dgm:pt>
    <dgm:pt modelId="{AF9767DE-E1AF-4BC7-93A5-203525F08691}">
      <dgm:prSet phldrT="[Texto]"/>
      <dgm:spPr/>
      <dgm:t>
        <a:bodyPr/>
        <a:lstStyle/>
        <a:p>
          <a:pPr algn="ctr"/>
          <a:r>
            <a:rPr lang="es-ES" dirty="0" smtClean="0"/>
            <a:t>ORO</a:t>
          </a:r>
        </a:p>
        <a:p>
          <a:pPr algn="ctr"/>
          <a:r>
            <a:rPr lang="es-ES" dirty="0" smtClean="0"/>
            <a:t>GAS</a:t>
          </a:r>
        </a:p>
        <a:p>
          <a:pPr algn="ctr"/>
          <a:r>
            <a:rPr lang="es-ES" dirty="0" smtClean="0"/>
            <a:t>SOJA</a:t>
          </a:r>
          <a:endParaRPr lang="es-ES" dirty="0"/>
        </a:p>
      </dgm:t>
    </dgm:pt>
    <dgm:pt modelId="{49780502-0647-459B-83A7-6C1DF3BE308B}" type="parTrans" cxnId="{274CBBA6-5C5D-47FE-A75B-9CA143F96712}">
      <dgm:prSet/>
      <dgm:spPr/>
      <dgm:t>
        <a:bodyPr/>
        <a:lstStyle/>
        <a:p>
          <a:endParaRPr lang="es-ES"/>
        </a:p>
      </dgm:t>
    </dgm:pt>
    <dgm:pt modelId="{258D9443-C748-4A4B-ACA8-86665C49EB8A}" type="sibTrans" cxnId="{274CBBA6-5C5D-47FE-A75B-9CA143F96712}">
      <dgm:prSet/>
      <dgm:spPr/>
      <dgm:t>
        <a:bodyPr/>
        <a:lstStyle/>
        <a:p>
          <a:endParaRPr lang="es-ES"/>
        </a:p>
      </dgm:t>
    </dgm:pt>
    <dgm:pt modelId="{65493585-3220-434C-BF2A-56243D14B5B5}">
      <dgm:prSet phldrT="[Texto]"/>
      <dgm:spPr/>
      <dgm:t>
        <a:bodyPr/>
        <a:lstStyle/>
        <a:p>
          <a:r>
            <a:rPr lang="es-ES" dirty="0" smtClean="0"/>
            <a:t>-1,4%</a:t>
          </a:r>
          <a:endParaRPr lang="es-ES" dirty="0"/>
        </a:p>
      </dgm:t>
    </dgm:pt>
    <dgm:pt modelId="{38227E25-195C-49BB-946A-08B09D81900C}" type="parTrans" cxnId="{82787080-B537-48B5-90F4-9059BBF228F8}">
      <dgm:prSet/>
      <dgm:spPr/>
      <dgm:t>
        <a:bodyPr/>
        <a:lstStyle/>
        <a:p>
          <a:endParaRPr lang="es-ES"/>
        </a:p>
      </dgm:t>
    </dgm:pt>
    <dgm:pt modelId="{75BA54CA-919D-4F81-8B10-830D1C0AAF01}" type="sibTrans" cxnId="{82787080-B537-48B5-90F4-9059BBF228F8}">
      <dgm:prSet/>
      <dgm:spPr/>
      <dgm:t>
        <a:bodyPr/>
        <a:lstStyle/>
        <a:p>
          <a:endParaRPr lang="es-ES"/>
        </a:p>
      </dgm:t>
    </dgm:pt>
    <dgm:pt modelId="{9DBC79D3-34A8-4E4A-84DA-C52681B3B923}">
      <dgm:prSet phldrT="[Texto]"/>
      <dgm:spPr/>
      <dgm:t>
        <a:bodyPr/>
        <a:lstStyle/>
        <a:p>
          <a:r>
            <a:rPr lang="es-ES" dirty="0" smtClean="0"/>
            <a:t>CONTRACCIÓN VOLUMEN DE EXPORTACIÓN </a:t>
          </a:r>
          <a:endParaRPr lang="es-ES" dirty="0"/>
        </a:p>
      </dgm:t>
    </dgm:pt>
    <dgm:pt modelId="{AD917546-15B8-485B-BA11-82AE2FABA12D}" type="parTrans" cxnId="{32236D7A-5E21-441D-90B4-8DACF0D942B0}">
      <dgm:prSet/>
      <dgm:spPr/>
      <dgm:t>
        <a:bodyPr/>
        <a:lstStyle/>
        <a:p>
          <a:endParaRPr lang="es-ES"/>
        </a:p>
      </dgm:t>
    </dgm:pt>
    <dgm:pt modelId="{D798C3A6-2AD6-42A8-A059-E0284F1195CA}" type="sibTrans" cxnId="{32236D7A-5E21-441D-90B4-8DACF0D942B0}">
      <dgm:prSet/>
      <dgm:spPr/>
      <dgm:t>
        <a:bodyPr/>
        <a:lstStyle/>
        <a:p>
          <a:endParaRPr lang="es-ES"/>
        </a:p>
      </dgm:t>
    </dgm:pt>
    <dgm:pt modelId="{8D099B23-45CC-42AF-919C-E37C5DB55D3E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E70AA2E9-F64B-4C52-B4FA-DDA22CDC36D7}" type="parTrans" cxnId="{978F52E0-9BEF-465F-A0E0-5464B9D3B8A9}">
      <dgm:prSet/>
      <dgm:spPr/>
      <dgm:t>
        <a:bodyPr/>
        <a:lstStyle/>
        <a:p>
          <a:endParaRPr lang="es-ES"/>
        </a:p>
      </dgm:t>
    </dgm:pt>
    <dgm:pt modelId="{DC8CD453-8E8D-428E-A03E-65B37631487F}" type="sibTrans" cxnId="{978F52E0-9BEF-465F-A0E0-5464B9D3B8A9}">
      <dgm:prSet/>
      <dgm:spPr/>
      <dgm:t>
        <a:bodyPr/>
        <a:lstStyle/>
        <a:p>
          <a:endParaRPr lang="es-ES"/>
        </a:p>
      </dgm:t>
    </dgm:pt>
    <dgm:pt modelId="{393F9F17-9F07-4817-8EA5-6AA289642816}" type="pres">
      <dgm:prSet presAssocID="{7A29A392-0D5A-45BA-A81B-9821CC7DEAE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2E98DF7-09FC-4FD1-8CE3-D4960A54C7F1}" type="pres">
      <dgm:prSet presAssocID="{5598098C-7626-4A71-BC68-57F4E1666E0F}" presName="posSpace" presStyleCnt="0"/>
      <dgm:spPr/>
    </dgm:pt>
    <dgm:pt modelId="{DBD03B7C-B777-4DC3-A9FA-87D931133D15}" type="pres">
      <dgm:prSet presAssocID="{5598098C-7626-4A71-BC68-57F4E1666E0F}" presName="vertFlow" presStyleCnt="0"/>
      <dgm:spPr/>
    </dgm:pt>
    <dgm:pt modelId="{8C14C0A3-EA96-4AD1-A80F-69E3739AEA99}" type="pres">
      <dgm:prSet presAssocID="{5598098C-7626-4A71-BC68-57F4E1666E0F}" presName="topSpace" presStyleCnt="0"/>
      <dgm:spPr/>
    </dgm:pt>
    <dgm:pt modelId="{F8426AAC-28E0-4E01-92D1-51BC3F7B3C94}" type="pres">
      <dgm:prSet presAssocID="{5598098C-7626-4A71-BC68-57F4E1666E0F}" presName="firstComp" presStyleCnt="0"/>
      <dgm:spPr/>
    </dgm:pt>
    <dgm:pt modelId="{5F70BE3B-F5BA-42CB-AFA3-0D95EE0B4291}" type="pres">
      <dgm:prSet presAssocID="{5598098C-7626-4A71-BC68-57F4E1666E0F}" presName="firstChild" presStyleLbl="bgAccFollowNode1" presStyleIdx="0" presStyleCnt="4"/>
      <dgm:spPr/>
      <dgm:t>
        <a:bodyPr/>
        <a:lstStyle/>
        <a:p>
          <a:endParaRPr lang="es-ES"/>
        </a:p>
      </dgm:t>
    </dgm:pt>
    <dgm:pt modelId="{D1B2BE63-D680-4589-B55C-AE303B433B80}" type="pres">
      <dgm:prSet presAssocID="{5598098C-7626-4A71-BC68-57F4E1666E0F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A50289-63BC-4400-8854-9059E8D4D716}" type="pres">
      <dgm:prSet presAssocID="{AF9767DE-E1AF-4BC7-93A5-203525F08691}" presName="comp" presStyleCnt="0"/>
      <dgm:spPr/>
    </dgm:pt>
    <dgm:pt modelId="{40A3CAE7-7867-4725-9781-C91040803D5F}" type="pres">
      <dgm:prSet presAssocID="{AF9767DE-E1AF-4BC7-93A5-203525F08691}" presName="child" presStyleLbl="bgAccFollowNode1" presStyleIdx="1" presStyleCnt="4"/>
      <dgm:spPr/>
      <dgm:t>
        <a:bodyPr/>
        <a:lstStyle/>
        <a:p>
          <a:endParaRPr lang="es-ES"/>
        </a:p>
      </dgm:t>
    </dgm:pt>
    <dgm:pt modelId="{9CBCADD5-AD1E-4C41-9D3F-10AADEC2FDF5}" type="pres">
      <dgm:prSet presAssocID="{AF9767DE-E1AF-4BC7-93A5-203525F08691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980B36-5A97-4C17-A0BE-5D971620C6C1}" type="pres">
      <dgm:prSet presAssocID="{5598098C-7626-4A71-BC68-57F4E1666E0F}" presName="negSpace" presStyleCnt="0"/>
      <dgm:spPr/>
    </dgm:pt>
    <dgm:pt modelId="{7FE55420-5437-4685-A78C-4D3CB22E307C}" type="pres">
      <dgm:prSet presAssocID="{5598098C-7626-4A71-BC68-57F4E1666E0F}" presName="circle" presStyleLbl="node1" presStyleIdx="0" presStyleCnt="2"/>
      <dgm:spPr/>
      <dgm:t>
        <a:bodyPr/>
        <a:lstStyle/>
        <a:p>
          <a:endParaRPr lang="es-ES"/>
        </a:p>
      </dgm:t>
    </dgm:pt>
    <dgm:pt modelId="{E34B6951-A5A8-432D-89B0-A62C73A2B415}" type="pres">
      <dgm:prSet presAssocID="{2C33E4A2-4DE7-404F-919E-765295E08C57}" presName="transSpace" presStyleCnt="0"/>
      <dgm:spPr/>
    </dgm:pt>
    <dgm:pt modelId="{3B104ABD-1C82-4031-A8F0-FC25F719BB44}" type="pres">
      <dgm:prSet presAssocID="{65493585-3220-434C-BF2A-56243D14B5B5}" presName="posSpace" presStyleCnt="0"/>
      <dgm:spPr/>
    </dgm:pt>
    <dgm:pt modelId="{3D9A2739-D7C4-4A1C-863B-AE4D108A570C}" type="pres">
      <dgm:prSet presAssocID="{65493585-3220-434C-BF2A-56243D14B5B5}" presName="vertFlow" presStyleCnt="0"/>
      <dgm:spPr/>
    </dgm:pt>
    <dgm:pt modelId="{1993A34C-100F-491B-8673-D228A06F45FE}" type="pres">
      <dgm:prSet presAssocID="{65493585-3220-434C-BF2A-56243D14B5B5}" presName="topSpace" presStyleCnt="0"/>
      <dgm:spPr/>
    </dgm:pt>
    <dgm:pt modelId="{A13721EC-D6C8-4D69-85A8-8D91BB88669C}" type="pres">
      <dgm:prSet presAssocID="{65493585-3220-434C-BF2A-56243D14B5B5}" presName="firstComp" presStyleCnt="0"/>
      <dgm:spPr/>
    </dgm:pt>
    <dgm:pt modelId="{09C38E96-6D78-4A81-B0D6-84CB8A1CB804}" type="pres">
      <dgm:prSet presAssocID="{65493585-3220-434C-BF2A-56243D14B5B5}" presName="firstChild" presStyleLbl="bgAccFollowNode1" presStyleIdx="2" presStyleCnt="4"/>
      <dgm:spPr/>
      <dgm:t>
        <a:bodyPr/>
        <a:lstStyle/>
        <a:p>
          <a:endParaRPr lang="es-ES"/>
        </a:p>
      </dgm:t>
    </dgm:pt>
    <dgm:pt modelId="{A0FEDD7E-E607-4C4E-936C-1DD95D2707C5}" type="pres">
      <dgm:prSet presAssocID="{65493585-3220-434C-BF2A-56243D14B5B5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7D4D59-DD8F-497C-B774-808C9393A071}" type="pres">
      <dgm:prSet presAssocID="{8D099B23-45CC-42AF-919C-E37C5DB55D3E}" presName="comp" presStyleCnt="0"/>
      <dgm:spPr/>
    </dgm:pt>
    <dgm:pt modelId="{CC9A6429-B73E-4EF4-BFBF-B4FECC204DE5}" type="pres">
      <dgm:prSet presAssocID="{8D099B23-45CC-42AF-919C-E37C5DB55D3E}" presName="child" presStyleLbl="bgAccFollowNode1" presStyleIdx="3" presStyleCnt="4"/>
      <dgm:spPr/>
      <dgm:t>
        <a:bodyPr/>
        <a:lstStyle/>
        <a:p>
          <a:endParaRPr lang="es-ES"/>
        </a:p>
      </dgm:t>
    </dgm:pt>
    <dgm:pt modelId="{7EA09444-C5CF-4330-8E78-D7BEE21D55AB}" type="pres">
      <dgm:prSet presAssocID="{8D099B23-45CC-42AF-919C-E37C5DB55D3E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6E32AC-C01C-4378-B227-8A9D89A6F84D}" type="pres">
      <dgm:prSet presAssocID="{65493585-3220-434C-BF2A-56243D14B5B5}" presName="negSpace" presStyleCnt="0"/>
      <dgm:spPr/>
    </dgm:pt>
    <dgm:pt modelId="{F479A17D-CA3F-43AB-8DD3-1A50483CDC95}" type="pres">
      <dgm:prSet presAssocID="{65493585-3220-434C-BF2A-56243D14B5B5}" presName="circle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7214F47E-058B-4978-BD80-B5DFF7C76589}" type="presOf" srcId="{AF9767DE-E1AF-4BC7-93A5-203525F08691}" destId="{40A3CAE7-7867-4725-9781-C91040803D5F}" srcOrd="0" destOrd="0" presId="urn:microsoft.com/office/officeart/2005/8/layout/hList9"/>
    <dgm:cxn modelId="{0E6012CE-3D01-49C5-AFCD-7EDA155B4297}" type="presOf" srcId="{E2BCD2BF-53CD-4FF5-BF8C-EB2B1EE59C16}" destId="{D1B2BE63-D680-4589-B55C-AE303B433B80}" srcOrd="1" destOrd="0" presId="urn:microsoft.com/office/officeart/2005/8/layout/hList9"/>
    <dgm:cxn modelId="{0D9707D8-8E52-4181-B3FA-B9B4204892E8}" type="presOf" srcId="{9DBC79D3-34A8-4E4A-84DA-C52681B3B923}" destId="{A0FEDD7E-E607-4C4E-936C-1DD95D2707C5}" srcOrd="1" destOrd="0" presId="urn:microsoft.com/office/officeart/2005/8/layout/hList9"/>
    <dgm:cxn modelId="{8B78FE2C-024A-45C5-BCF8-D1BF456473FE}" srcId="{7A29A392-0D5A-45BA-A81B-9821CC7DEAE7}" destId="{5598098C-7626-4A71-BC68-57F4E1666E0F}" srcOrd="0" destOrd="0" parTransId="{687E5B85-34E1-402C-BD4B-9A5D2ED50233}" sibTransId="{2C33E4A2-4DE7-404F-919E-765295E08C57}"/>
    <dgm:cxn modelId="{483FB0E2-F839-4DB6-A51A-C76F081E8F7C}" type="presOf" srcId="{5598098C-7626-4A71-BC68-57F4E1666E0F}" destId="{7FE55420-5437-4685-A78C-4D3CB22E307C}" srcOrd="0" destOrd="0" presId="urn:microsoft.com/office/officeart/2005/8/layout/hList9"/>
    <dgm:cxn modelId="{91C59ABB-590A-4612-9E37-9F84C46ACD0A}" type="presOf" srcId="{8D099B23-45CC-42AF-919C-E37C5DB55D3E}" destId="{7EA09444-C5CF-4330-8E78-D7BEE21D55AB}" srcOrd="1" destOrd="0" presId="urn:microsoft.com/office/officeart/2005/8/layout/hList9"/>
    <dgm:cxn modelId="{266BEFA3-57EE-4CF3-8F73-1BCD9EC35DD9}" srcId="{5598098C-7626-4A71-BC68-57F4E1666E0F}" destId="{E2BCD2BF-53CD-4FF5-BF8C-EB2B1EE59C16}" srcOrd="0" destOrd="0" parTransId="{DB5EDF2C-F16D-4CCE-937A-F77C2D03AC22}" sibTransId="{5C9DFFCD-3A56-4A03-A162-01EEA876B7BA}"/>
    <dgm:cxn modelId="{F479EA9B-6C9A-4A2B-AAFE-07D80BD3CC4F}" type="presOf" srcId="{9DBC79D3-34A8-4E4A-84DA-C52681B3B923}" destId="{09C38E96-6D78-4A81-B0D6-84CB8A1CB804}" srcOrd="0" destOrd="0" presId="urn:microsoft.com/office/officeart/2005/8/layout/hList9"/>
    <dgm:cxn modelId="{978F52E0-9BEF-465F-A0E0-5464B9D3B8A9}" srcId="{65493585-3220-434C-BF2A-56243D14B5B5}" destId="{8D099B23-45CC-42AF-919C-E37C5DB55D3E}" srcOrd="1" destOrd="0" parTransId="{E70AA2E9-F64B-4C52-B4FA-DDA22CDC36D7}" sibTransId="{DC8CD453-8E8D-428E-A03E-65B37631487F}"/>
    <dgm:cxn modelId="{F9E46945-85FE-4664-BE4B-49B474BD530E}" type="presOf" srcId="{65493585-3220-434C-BF2A-56243D14B5B5}" destId="{F479A17D-CA3F-43AB-8DD3-1A50483CDC95}" srcOrd="0" destOrd="0" presId="urn:microsoft.com/office/officeart/2005/8/layout/hList9"/>
    <dgm:cxn modelId="{686BE0EB-4EAA-46FA-9A0D-401467D44FDB}" type="presOf" srcId="{E2BCD2BF-53CD-4FF5-BF8C-EB2B1EE59C16}" destId="{5F70BE3B-F5BA-42CB-AFA3-0D95EE0B4291}" srcOrd="0" destOrd="0" presId="urn:microsoft.com/office/officeart/2005/8/layout/hList9"/>
    <dgm:cxn modelId="{A461A320-4700-4A90-BA52-F25D264F9ACB}" type="presOf" srcId="{AF9767DE-E1AF-4BC7-93A5-203525F08691}" destId="{9CBCADD5-AD1E-4C41-9D3F-10AADEC2FDF5}" srcOrd="1" destOrd="0" presId="urn:microsoft.com/office/officeart/2005/8/layout/hList9"/>
    <dgm:cxn modelId="{32236D7A-5E21-441D-90B4-8DACF0D942B0}" srcId="{65493585-3220-434C-BF2A-56243D14B5B5}" destId="{9DBC79D3-34A8-4E4A-84DA-C52681B3B923}" srcOrd="0" destOrd="0" parTransId="{AD917546-15B8-485B-BA11-82AE2FABA12D}" sibTransId="{D798C3A6-2AD6-42A8-A059-E0284F1195CA}"/>
    <dgm:cxn modelId="{82787080-B537-48B5-90F4-9059BBF228F8}" srcId="{7A29A392-0D5A-45BA-A81B-9821CC7DEAE7}" destId="{65493585-3220-434C-BF2A-56243D14B5B5}" srcOrd="1" destOrd="0" parTransId="{38227E25-195C-49BB-946A-08B09D81900C}" sibTransId="{75BA54CA-919D-4F81-8B10-830D1C0AAF01}"/>
    <dgm:cxn modelId="{1B7D0262-0B35-42E1-B4AD-1D0BEA11729B}" type="presOf" srcId="{7A29A392-0D5A-45BA-A81B-9821CC7DEAE7}" destId="{393F9F17-9F07-4817-8EA5-6AA289642816}" srcOrd="0" destOrd="0" presId="urn:microsoft.com/office/officeart/2005/8/layout/hList9"/>
    <dgm:cxn modelId="{246D688A-BC55-48EF-B46D-20A3DFB11330}" type="presOf" srcId="{8D099B23-45CC-42AF-919C-E37C5DB55D3E}" destId="{CC9A6429-B73E-4EF4-BFBF-B4FECC204DE5}" srcOrd="0" destOrd="0" presId="urn:microsoft.com/office/officeart/2005/8/layout/hList9"/>
    <dgm:cxn modelId="{274CBBA6-5C5D-47FE-A75B-9CA143F96712}" srcId="{5598098C-7626-4A71-BC68-57F4E1666E0F}" destId="{AF9767DE-E1AF-4BC7-93A5-203525F08691}" srcOrd="1" destOrd="0" parTransId="{49780502-0647-459B-83A7-6C1DF3BE308B}" sibTransId="{258D9443-C748-4A4B-ACA8-86665C49EB8A}"/>
    <dgm:cxn modelId="{A446F1AE-75C2-45A1-8255-42AABFACBEE6}" type="presParOf" srcId="{393F9F17-9F07-4817-8EA5-6AA289642816}" destId="{82E98DF7-09FC-4FD1-8CE3-D4960A54C7F1}" srcOrd="0" destOrd="0" presId="urn:microsoft.com/office/officeart/2005/8/layout/hList9"/>
    <dgm:cxn modelId="{B4C3D907-7BBE-480A-AC87-FCDA063B9070}" type="presParOf" srcId="{393F9F17-9F07-4817-8EA5-6AA289642816}" destId="{DBD03B7C-B777-4DC3-A9FA-87D931133D15}" srcOrd="1" destOrd="0" presId="urn:microsoft.com/office/officeart/2005/8/layout/hList9"/>
    <dgm:cxn modelId="{12A8F10E-81AD-4FED-BF86-12EADC8103B2}" type="presParOf" srcId="{DBD03B7C-B777-4DC3-A9FA-87D931133D15}" destId="{8C14C0A3-EA96-4AD1-A80F-69E3739AEA99}" srcOrd="0" destOrd="0" presId="urn:microsoft.com/office/officeart/2005/8/layout/hList9"/>
    <dgm:cxn modelId="{94319663-7B7E-4F69-8E85-216B28587FFC}" type="presParOf" srcId="{DBD03B7C-B777-4DC3-A9FA-87D931133D15}" destId="{F8426AAC-28E0-4E01-92D1-51BC3F7B3C94}" srcOrd="1" destOrd="0" presId="urn:microsoft.com/office/officeart/2005/8/layout/hList9"/>
    <dgm:cxn modelId="{378483DE-1DAF-4E89-B3F1-44BB39C3D811}" type="presParOf" srcId="{F8426AAC-28E0-4E01-92D1-51BC3F7B3C94}" destId="{5F70BE3B-F5BA-42CB-AFA3-0D95EE0B4291}" srcOrd="0" destOrd="0" presId="urn:microsoft.com/office/officeart/2005/8/layout/hList9"/>
    <dgm:cxn modelId="{6AE672CB-ABF3-4775-9949-B8D4AC47EEA9}" type="presParOf" srcId="{F8426AAC-28E0-4E01-92D1-51BC3F7B3C94}" destId="{D1B2BE63-D680-4589-B55C-AE303B433B80}" srcOrd="1" destOrd="0" presId="urn:microsoft.com/office/officeart/2005/8/layout/hList9"/>
    <dgm:cxn modelId="{754E7C47-F638-48E3-B50E-BAD9D63B519E}" type="presParOf" srcId="{DBD03B7C-B777-4DC3-A9FA-87D931133D15}" destId="{14A50289-63BC-4400-8854-9059E8D4D716}" srcOrd="2" destOrd="0" presId="urn:microsoft.com/office/officeart/2005/8/layout/hList9"/>
    <dgm:cxn modelId="{9334E7E8-9630-44B3-BE3E-39E64B8D1600}" type="presParOf" srcId="{14A50289-63BC-4400-8854-9059E8D4D716}" destId="{40A3CAE7-7867-4725-9781-C91040803D5F}" srcOrd="0" destOrd="0" presId="urn:microsoft.com/office/officeart/2005/8/layout/hList9"/>
    <dgm:cxn modelId="{347C0F40-2B7C-48A1-A3B7-F0AF26A7E015}" type="presParOf" srcId="{14A50289-63BC-4400-8854-9059E8D4D716}" destId="{9CBCADD5-AD1E-4C41-9D3F-10AADEC2FDF5}" srcOrd="1" destOrd="0" presId="urn:microsoft.com/office/officeart/2005/8/layout/hList9"/>
    <dgm:cxn modelId="{F3FD6EA5-6007-45AF-9851-3506AAB975D5}" type="presParOf" srcId="{393F9F17-9F07-4817-8EA5-6AA289642816}" destId="{36980B36-5A97-4C17-A0BE-5D971620C6C1}" srcOrd="2" destOrd="0" presId="urn:microsoft.com/office/officeart/2005/8/layout/hList9"/>
    <dgm:cxn modelId="{D56BEB9D-5D4D-4461-9379-19AA75CAFAA1}" type="presParOf" srcId="{393F9F17-9F07-4817-8EA5-6AA289642816}" destId="{7FE55420-5437-4685-A78C-4D3CB22E307C}" srcOrd="3" destOrd="0" presId="urn:microsoft.com/office/officeart/2005/8/layout/hList9"/>
    <dgm:cxn modelId="{35FEF3CB-1239-4E44-BBB6-F95D2D638011}" type="presParOf" srcId="{393F9F17-9F07-4817-8EA5-6AA289642816}" destId="{E34B6951-A5A8-432D-89B0-A62C73A2B415}" srcOrd="4" destOrd="0" presId="urn:microsoft.com/office/officeart/2005/8/layout/hList9"/>
    <dgm:cxn modelId="{2C2F03FD-EB96-4EE9-A854-ECA221CFFD3A}" type="presParOf" srcId="{393F9F17-9F07-4817-8EA5-6AA289642816}" destId="{3B104ABD-1C82-4031-A8F0-FC25F719BB44}" srcOrd="5" destOrd="0" presId="urn:microsoft.com/office/officeart/2005/8/layout/hList9"/>
    <dgm:cxn modelId="{13E0DAC8-9BB8-4300-A078-508B600C78FC}" type="presParOf" srcId="{393F9F17-9F07-4817-8EA5-6AA289642816}" destId="{3D9A2739-D7C4-4A1C-863B-AE4D108A570C}" srcOrd="6" destOrd="0" presId="urn:microsoft.com/office/officeart/2005/8/layout/hList9"/>
    <dgm:cxn modelId="{B1CF890F-AD6B-4082-88D4-672B05A67BAB}" type="presParOf" srcId="{3D9A2739-D7C4-4A1C-863B-AE4D108A570C}" destId="{1993A34C-100F-491B-8673-D228A06F45FE}" srcOrd="0" destOrd="0" presId="urn:microsoft.com/office/officeart/2005/8/layout/hList9"/>
    <dgm:cxn modelId="{128E737E-33B5-458E-B1C6-C1EB0CDECC9A}" type="presParOf" srcId="{3D9A2739-D7C4-4A1C-863B-AE4D108A570C}" destId="{A13721EC-D6C8-4D69-85A8-8D91BB88669C}" srcOrd="1" destOrd="0" presId="urn:microsoft.com/office/officeart/2005/8/layout/hList9"/>
    <dgm:cxn modelId="{B3E8CC94-6061-4358-A6B6-2FD300B96CF0}" type="presParOf" srcId="{A13721EC-D6C8-4D69-85A8-8D91BB88669C}" destId="{09C38E96-6D78-4A81-B0D6-84CB8A1CB804}" srcOrd="0" destOrd="0" presId="urn:microsoft.com/office/officeart/2005/8/layout/hList9"/>
    <dgm:cxn modelId="{BEC57918-3906-4E73-A202-A0E22E0254F2}" type="presParOf" srcId="{A13721EC-D6C8-4D69-85A8-8D91BB88669C}" destId="{A0FEDD7E-E607-4C4E-936C-1DD95D2707C5}" srcOrd="1" destOrd="0" presId="urn:microsoft.com/office/officeart/2005/8/layout/hList9"/>
    <dgm:cxn modelId="{966DFC9C-7DB1-4CD7-A7CD-A4BBE7496F36}" type="presParOf" srcId="{3D9A2739-D7C4-4A1C-863B-AE4D108A570C}" destId="{127D4D59-DD8F-497C-B774-808C9393A071}" srcOrd="2" destOrd="0" presId="urn:microsoft.com/office/officeart/2005/8/layout/hList9"/>
    <dgm:cxn modelId="{2F22BB13-7DFF-48B1-B837-1D35AF895BC8}" type="presParOf" srcId="{127D4D59-DD8F-497C-B774-808C9393A071}" destId="{CC9A6429-B73E-4EF4-BFBF-B4FECC204DE5}" srcOrd="0" destOrd="0" presId="urn:microsoft.com/office/officeart/2005/8/layout/hList9"/>
    <dgm:cxn modelId="{F79B4E33-E77A-4132-B678-412B4AB57EFC}" type="presParOf" srcId="{127D4D59-DD8F-497C-B774-808C9393A071}" destId="{7EA09444-C5CF-4330-8E78-D7BEE21D55AB}" srcOrd="1" destOrd="0" presId="urn:microsoft.com/office/officeart/2005/8/layout/hList9"/>
    <dgm:cxn modelId="{6073770C-3489-4F13-BA32-78DF1F434ED9}" type="presParOf" srcId="{393F9F17-9F07-4817-8EA5-6AA289642816}" destId="{4F6E32AC-C01C-4378-B227-8A9D89A6F84D}" srcOrd="7" destOrd="0" presId="urn:microsoft.com/office/officeart/2005/8/layout/hList9"/>
    <dgm:cxn modelId="{19241408-BFBC-4DF9-90FC-2E86509C992D}" type="presParOf" srcId="{393F9F17-9F07-4817-8EA5-6AA289642816}" destId="{F479A17D-CA3F-43AB-8DD3-1A50483CDC9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0AC6B8-909A-476F-9423-8108F463F14B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2AEB595C-07CB-4A0C-93A6-7681480AAF8A}">
      <dgm:prSet phldrT="[Texto]"/>
      <dgm:spPr/>
      <dgm:t>
        <a:bodyPr/>
        <a:lstStyle/>
        <a:p>
          <a:r>
            <a:rPr lang="es-ES" b="0" dirty="0" smtClean="0"/>
            <a:t>Contrabando</a:t>
          </a:r>
          <a:r>
            <a:rPr lang="es-ES" b="1" dirty="0" smtClean="0"/>
            <a:t> </a:t>
          </a:r>
          <a:r>
            <a:rPr lang="es-ES" b="0" dirty="0" smtClean="0"/>
            <a:t>creciente</a:t>
          </a:r>
          <a:r>
            <a:rPr lang="es-ES" b="1" dirty="0" smtClean="0"/>
            <a:t> </a:t>
          </a:r>
          <a:endParaRPr lang="es-ES" b="1" dirty="0"/>
        </a:p>
      </dgm:t>
    </dgm:pt>
    <dgm:pt modelId="{453E2F84-4642-4505-84B7-03D675A4C7FF}" type="parTrans" cxnId="{9BE4CE68-B6CA-4969-AC09-C67ED64A58A8}">
      <dgm:prSet/>
      <dgm:spPr/>
      <dgm:t>
        <a:bodyPr/>
        <a:lstStyle/>
        <a:p>
          <a:endParaRPr lang="es-ES"/>
        </a:p>
      </dgm:t>
    </dgm:pt>
    <dgm:pt modelId="{D52F1B16-3A54-4135-B6BF-B2139ED994A0}" type="sibTrans" cxnId="{9BE4CE68-B6CA-4969-AC09-C67ED64A58A8}">
      <dgm:prSet/>
      <dgm:spPr/>
      <dgm:t>
        <a:bodyPr/>
        <a:lstStyle/>
        <a:p>
          <a:endParaRPr lang="es-ES"/>
        </a:p>
      </dgm:t>
    </dgm:pt>
    <dgm:pt modelId="{805C1177-371B-4579-BDB6-35AC2A5863DC}">
      <dgm:prSet phldrT="[Texto]"/>
      <dgm:spPr/>
      <dgm:t>
        <a:bodyPr/>
        <a:lstStyle/>
        <a:p>
          <a:r>
            <a:rPr lang="es-ES" b="0" dirty="0" smtClean="0"/>
            <a:t>Tipo de cambio fijo </a:t>
          </a:r>
          <a:endParaRPr lang="es-ES" b="0" dirty="0"/>
        </a:p>
      </dgm:t>
    </dgm:pt>
    <dgm:pt modelId="{D4575C2B-9BAE-4983-A57B-D92950A3806D}" type="parTrans" cxnId="{0FD3AF08-6B36-4462-AD1F-56E7EA8AD076}">
      <dgm:prSet/>
      <dgm:spPr/>
      <dgm:t>
        <a:bodyPr/>
        <a:lstStyle/>
        <a:p>
          <a:endParaRPr lang="es-ES"/>
        </a:p>
      </dgm:t>
    </dgm:pt>
    <dgm:pt modelId="{3C008815-A0A4-4865-884F-D3DD27F8A82B}" type="sibTrans" cxnId="{0FD3AF08-6B36-4462-AD1F-56E7EA8AD076}">
      <dgm:prSet/>
      <dgm:spPr/>
      <dgm:t>
        <a:bodyPr/>
        <a:lstStyle/>
        <a:p>
          <a:endParaRPr lang="es-ES"/>
        </a:p>
      </dgm:t>
    </dgm:pt>
    <dgm:pt modelId="{13DC8C00-C8ED-4391-8151-A74EA89D0155}">
      <dgm:prSet phldrT="[Texto]"/>
      <dgm:spPr/>
      <dgm:t>
        <a:bodyPr/>
        <a:lstStyle/>
        <a:p>
          <a:r>
            <a:rPr lang="es-ES" dirty="0" smtClean="0"/>
            <a:t>Regulación de precios estatal </a:t>
          </a:r>
          <a:endParaRPr lang="es-ES" dirty="0"/>
        </a:p>
      </dgm:t>
    </dgm:pt>
    <dgm:pt modelId="{72BAD9F7-9362-46E7-B2F0-D39DDA7F2227}" type="parTrans" cxnId="{161C604B-FFF5-44ED-B322-84E004B47D3B}">
      <dgm:prSet/>
      <dgm:spPr/>
      <dgm:t>
        <a:bodyPr/>
        <a:lstStyle/>
        <a:p>
          <a:endParaRPr lang="es-ES"/>
        </a:p>
      </dgm:t>
    </dgm:pt>
    <dgm:pt modelId="{8CD77638-23E1-44B4-937A-56B3C2E70114}" type="sibTrans" cxnId="{161C604B-FFF5-44ED-B322-84E004B47D3B}">
      <dgm:prSet/>
      <dgm:spPr/>
      <dgm:t>
        <a:bodyPr/>
        <a:lstStyle/>
        <a:p>
          <a:endParaRPr lang="es-ES"/>
        </a:p>
      </dgm:t>
    </dgm:pt>
    <dgm:pt modelId="{CF4EF6F0-95FF-403F-AA8C-5211938B328F}">
      <dgm:prSet phldrT="[Texto]"/>
      <dgm:spPr/>
      <dgm:t>
        <a:bodyPr/>
        <a:lstStyle/>
        <a:p>
          <a:r>
            <a:rPr lang="es-ES" dirty="0" smtClean="0"/>
            <a:t>Caída de la liquidez Empresas y </a:t>
          </a:r>
          <a:r>
            <a:rPr lang="es-ES" dirty="0" err="1" smtClean="0"/>
            <a:t>Flias</a:t>
          </a:r>
          <a:r>
            <a:rPr lang="es-ES" dirty="0" smtClean="0"/>
            <a:t>. </a:t>
          </a:r>
          <a:endParaRPr lang="es-ES" dirty="0"/>
        </a:p>
      </dgm:t>
    </dgm:pt>
    <dgm:pt modelId="{1C03FD3C-616B-446B-A68C-7AE0D47D5D28}" type="parTrans" cxnId="{5EDCDFF5-DEC9-4D95-A84F-3C5F311ADFB9}">
      <dgm:prSet/>
      <dgm:spPr/>
      <dgm:t>
        <a:bodyPr/>
        <a:lstStyle/>
        <a:p>
          <a:endParaRPr lang="es-ES"/>
        </a:p>
      </dgm:t>
    </dgm:pt>
    <dgm:pt modelId="{9B1A4447-1503-4714-8229-636E58DEE897}" type="sibTrans" cxnId="{5EDCDFF5-DEC9-4D95-A84F-3C5F311ADFB9}">
      <dgm:prSet/>
      <dgm:spPr/>
      <dgm:t>
        <a:bodyPr/>
        <a:lstStyle/>
        <a:p>
          <a:endParaRPr lang="es-ES"/>
        </a:p>
      </dgm:t>
    </dgm:pt>
    <dgm:pt modelId="{A07880AD-C486-427E-ADE4-4B5E4216B7D2}">
      <dgm:prSet phldrT="[Texto]"/>
      <dgm:spPr/>
      <dgm:t>
        <a:bodyPr/>
        <a:lstStyle/>
        <a:p>
          <a:r>
            <a:rPr lang="es-ES" dirty="0" smtClean="0"/>
            <a:t>Subsidio a los hidrocarburos </a:t>
          </a:r>
          <a:endParaRPr lang="es-ES" dirty="0"/>
        </a:p>
      </dgm:t>
    </dgm:pt>
    <dgm:pt modelId="{F8CCF182-985E-42A3-8BCD-A0401AA634BF}" type="parTrans" cxnId="{EE3FAA66-9E68-4B16-8B05-53903743F605}">
      <dgm:prSet/>
      <dgm:spPr/>
      <dgm:t>
        <a:bodyPr/>
        <a:lstStyle/>
        <a:p>
          <a:endParaRPr lang="es-ES"/>
        </a:p>
      </dgm:t>
    </dgm:pt>
    <dgm:pt modelId="{2BC92982-85D6-492E-97C7-558D5AD9432E}" type="sibTrans" cxnId="{EE3FAA66-9E68-4B16-8B05-53903743F605}">
      <dgm:prSet/>
      <dgm:spPr/>
      <dgm:t>
        <a:bodyPr/>
        <a:lstStyle/>
        <a:p>
          <a:endParaRPr lang="es-ES"/>
        </a:p>
      </dgm:t>
    </dgm:pt>
    <dgm:pt modelId="{B5D87FE1-52D7-4E5D-B7B1-E8A42864FB74}">
      <dgm:prSet phldrT="[Texto]"/>
      <dgm:spPr/>
      <dgm:t>
        <a:bodyPr/>
        <a:lstStyle/>
        <a:p>
          <a:r>
            <a:rPr lang="es-ES" dirty="0" smtClean="0"/>
            <a:t>Empresas públicas. </a:t>
          </a:r>
          <a:endParaRPr lang="es-ES" dirty="0"/>
        </a:p>
      </dgm:t>
    </dgm:pt>
    <dgm:pt modelId="{33394020-AF04-48B5-8DE4-7F8F7CEA4312}" type="parTrans" cxnId="{0DAF7797-DB35-4996-ABBE-96D4727E042E}">
      <dgm:prSet/>
      <dgm:spPr/>
      <dgm:t>
        <a:bodyPr/>
        <a:lstStyle/>
        <a:p>
          <a:endParaRPr lang="es-ES"/>
        </a:p>
      </dgm:t>
    </dgm:pt>
    <dgm:pt modelId="{5B841401-B9B4-4853-BC6C-14222559B840}" type="sibTrans" cxnId="{0DAF7797-DB35-4996-ABBE-96D4727E042E}">
      <dgm:prSet/>
      <dgm:spPr/>
      <dgm:t>
        <a:bodyPr/>
        <a:lstStyle/>
        <a:p>
          <a:endParaRPr lang="es-ES"/>
        </a:p>
      </dgm:t>
    </dgm:pt>
    <dgm:pt modelId="{030F198F-1736-4E96-80EB-829340640BC9}" type="pres">
      <dgm:prSet presAssocID="{770AC6B8-909A-476F-9423-8108F463F1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C509EF-028A-45D8-8849-E9DEB829821F}" type="pres">
      <dgm:prSet presAssocID="{2AEB595C-07CB-4A0C-93A6-7681480AAF8A}" presName="comp" presStyleCnt="0"/>
      <dgm:spPr/>
      <dgm:t>
        <a:bodyPr/>
        <a:lstStyle/>
        <a:p>
          <a:endParaRPr lang="es-ES"/>
        </a:p>
      </dgm:t>
    </dgm:pt>
    <dgm:pt modelId="{1A033E31-59B1-4DA2-A305-EAC5040C2E8A}" type="pres">
      <dgm:prSet presAssocID="{2AEB595C-07CB-4A0C-93A6-7681480AAF8A}" presName="box" presStyleLbl="node1" presStyleIdx="0" presStyleCnt="6"/>
      <dgm:spPr/>
      <dgm:t>
        <a:bodyPr/>
        <a:lstStyle/>
        <a:p>
          <a:endParaRPr lang="es-ES"/>
        </a:p>
      </dgm:t>
    </dgm:pt>
    <dgm:pt modelId="{383B4538-C79A-4455-BAF9-D309D41166F2}" type="pres">
      <dgm:prSet presAssocID="{2AEB595C-07CB-4A0C-93A6-7681480AAF8A}" presName="img" presStyleLbl="fgImgPlace1" presStyleIdx="0" presStyleCnt="6" custScaleX="86999" custScaleY="1028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DDE7DF7-FEB5-40AD-924E-9287CC93A492}" type="pres">
      <dgm:prSet presAssocID="{2AEB595C-07CB-4A0C-93A6-7681480AAF8A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11419-BD3A-4A62-B374-80114E9C3ADB}" type="pres">
      <dgm:prSet presAssocID="{D52F1B16-3A54-4135-B6BF-B2139ED994A0}" presName="spacer" presStyleCnt="0"/>
      <dgm:spPr/>
      <dgm:t>
        <a:bodyPr/>
        <a:lstStyle/>
        <a:p>
          <a:endParaRPr lang="es-ES"/>
        </a:p>
      </dgm:t>
    </dgm:pt>
    <dgm:pt modelId="{8E0208F9-77CB-4B86-B493-7C3BD465A842}" type="pres">
      <dgm:prSet presAssocID="{805C1177-371B-4579-BDB6-35AC2A5863DC}" presName="comp" presStyleCnt="0"/>
      <dgm:spPr/>
      <dgm:t>
        <a:bodyPr/>
        <a:lstStyle/>
        <a:p>
          <a:endParaRPr lang="es-ES"/>
        </a:p>
      </dgm:t>
    </dgm:pt>
    <dgm:pt modelId="{D4F98D0E-E3FF-40A9-860D-101790684892}" type="pres">
      <dgm:prSet presAssocID="{805C1177-371B-4579-BDB6-35AC2A5863DC}" presName="box" presStyleLbl="node1" presStyleIdx="1" presStyleCnt="6"/>
      <dgm:spPr/>
      <dgm:t>
        <a:bodyPr/>
        <a:lstStyle/>
        <a:p>
          <a:endParaRPr lang="es-ES"/>
        </a:p>
      </dgm:t>
    </dgm:pt>
    <dgm:pt modelId="{B2ECC337-6157-4696-B1C9-3BC055771B5C}" type="pres">
      <dgm:prSet presAssocID="{805C1177-371B-4579-BDB6-35AC2A5863DC}" presName="img" presStyleLbl="fgImgPlace1" presStyleIdx="1" presStyleCnt="6" custScaleX="91284" custScaleY="948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96787E-DE21-4991-9DE5-A72A6C86DFAF}" type="pres">
      <dgm:prSet presAssocID="{805C1177-371B-4579-BDB6-35AC2A5863DC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92C32E-67B1-451C-A12A-EBF30F4A4C30}" type="pres">
      <dgm:prSet presAssocID="{3C008815-A0A4-4865-884F-D3DD27F8A82B}" presName="spacer" presStyleCnt="0"/>
      <dgm:spPr/>
      <dgm:t>
        <a:bodyPr/>
        <a:lstStyle/>
        <a:p>
          <a:endParaRPr lang="es-ES"/>
        </a:p>
      </dgm:t>
    </dgm:pt>
    <dgm:pt modelId="{3119F9F0-3A16-4AA0-97F1-49D486AE7A3F}" type="pres">
      <dgm:prSet presAssocID="{13DC8C00-C8ED-4391-8151-A74EA89D0155}" presName="comp" presStyleCnt="0"/>
      <dgm:spPr/>
      <dgm:t>
        <a:bodyPr/>
        <a:lstStyle/>
        <a:p>
          <a:endParaRPr lang="es-ES"/>
        </a:p>
      </dgm:t>
    </dgm:pt>
    <dgm:pt modelId="{4B159633-61BC-46E8-A169-4482B9D90219}" type="pres">
      <dgm:prSet presAssocID="{13DC8C00-C8ED-4391-8151-A74EA89D0155}" presName="box" presStyleLbl="node1" presStyleIdx="2" presStyleCnt="6"/>
      <dgm:spPr/>
      <dgm:t>
        <a:bodyPr/>
        <a:lstStyle/>
        <a:p>
          <a:endParaRPr lang="es-ES"/>
        </a:p>
      </dgm:t>
    </dgm:pt>
    <dgm:pt modelId="{34A91D04-1500-40E6-B232-3E91289046C9}" type="pres">
      <dgm:prSet presAssocID="{13DC8C00-C8ED-4391-8151-A74EA89D0155}" presName="img" presStyleLbl="fgImgPlace1" presStyleIdx="2" presStyleCnt="6" custScaleX="89141" custScaleY="869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5D2834-972F-4E03-A13A-EE1105BF3535}" type="pres">
      <dgm:prSet presAssocID="{13DC8C00-C8ED-4391-8151-A74EA89D0155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8C0745-17FF-4E03-982D-737F761E35AB}" type="pres">
      <dgm:prSet presAssocID="{8CD77638-23E1-44B4-937A-56B3C2E70114}" presName="spacer" presStyleCnt="0"/>
      <dgm:spPr/>
      <dgm:t>
        <a:bodyPr/>
        <a:lstStyle/>
        <a:p>
          <a:endParaRPr lang="es-ES"/>
        </a:p>
      </dgm:t>
    </dgm:pt>
    <dgm:pt modelId="{29E58844-AB31-4204-BE62-40AC8B0077A7}" type="pres">
      <dgm:prSet presAssocID="{A07880AD-C486-427E-ADE4-4B5E4216B7D2}" presName="comp" presStyleCnt="0"/>
      <dgm:spPr/>
      <dgm:t>
        <a:bodyPr/>
        <a:lstStyle/>
        <a:p>
          <a:endParaRPr lang="es-ES"/>
        </a:p>
      </dgm:t>
    </dgm:pt>
    <dgm:pt modelId="{8C0FD6D5-FA51-4A57-9CC5-6EDB88071FAD}" type="pres">
      <dgm:prSet presAssocID="{A07880AD-C486-427E-ADE4-4B5E4216B7D2}" presName="box" presStyleLbl="node1" presStyleIdx="3" presStyleCnt="6"/>
      <dgm:spPr/>
      <dgm:t>
        <a:bodyPr/>
        <a:lstStyle/>
        <a:p>
          <a:endParaRPr lang="es-ES"/>
        </a:p>
      </dgm:t>
    </dgm:pt>
    <dgm:pt modelId="{D1F5067C-8098-4EC7-827B-1017D43BEF9D}" type="pres">
      <dgm:prSet presAssocID="{A07880AD-C486-427E-ADE4-4B5E4216B7D2}" presName="img" presStyleLbl="fgImgPlace1" presStyleIdx="3" presStyleCnt="6" custScaleX="84856" custScaleY="8113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0F8A575-515A-40A7-89A5-890DF6E06ADC}" type="pres">
      <dgm:prSet presAssocID="{A07880AD-C486-427E-ADE4-4B5E4216B7D2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2BADCE-5FD5-4002-A519-2749CA2BCD52}" type="pres">
      <dgm:prSet presAssocID="{2BC92982-85D6-492E-97C7-558D5AD9432E}" presName="spacer" presStyleCnt="0"/>
      <dgm:spPr/>
      <dgm:t>
        <a:bodyPr/>
        <a:lstStyle/>
        <a:p>
          <a:endParaRPr lang="es-ES"/>
        </a:p>
      </dgm:t>
    </dgm:pt>
    <dgm:pt modelId="{93704ED4-FF97-4CED-93E4-8BA4C22D4B50}" type="pres">
      <dgm:prSet presAssocID="{CF4EF6F0-95FF-403F-AA8C-5211938B328F}" presName="comp" presStyleCnt="0"/>
      <dgm:spPr/>
      <dgm:t>
        <a:bodyPr/>
        <a:lstStyle/>
        <a:p>
          <a:endParaRPr lang="es-ES"/>
        </a:p>
      </dgm:t>
    </dgm:pt>
    <dgm:pt modelId="{4BA8ACA0-4857-411F-B61E-9A6E01B46860}" type="pres">
      <dgm:prSet presAssocID="{CF4EF6F0-95FF-403F-AA8C-5211938B328F}" presName="box" presStyleLbl="node1" presStyleIdx="4" presStyleCnt="6"/>
      <dgm:spPr/>
      <dgm:t>
        <a:bodyPr/>
        <a:lstStyle/>
        <a:p>
          <a:endParaRPr lang="es-ES"/>
        </a:p>
      </dgm:t>
    </dgm:pt>
    <dgm:pt modelId="{9F5397A7-1B16-4B13-8F56-B0C7E884F115}" type="pres">
      <dgm:prSet presAssocID="{CF4EF6F0-95FF-403F-AA8C-5211938B328F}" presName="img" presStyleLbl="fgImgPlace1" presStyleIdx="4" presStyleCnt="6" custScaleX="92356" custScaleY="8621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08D8DD-E5D9-4208-967F-7383607822BA}" type="pres">
      <dgm:prSet presAssocID="{CF4EF6F0-95FF-403F-AA8C-5211938B32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B9588A-A35F-40EB-95B3-78EDC1CD27CD}" type="pres">
      <dgm:prSet presAssocID="{9B1A4447-1503-4714-8229-636E58DEE897}" presName="spacer" presStyleCnt="0"/>
      <dgm:spPr/>
    </dgm:pt>
    <dgm:pt modelId="{F6345F00-FB33-40B3-BD26-E158586A3AA3}" type="pres">
      <dgm:prSet presAssocID="{B5D87FE1-52D7-4E5D-B7B1-E8A42864FB74}" presName="comp" presStyleCnt="0"/>
      <dgm:spPr/>
    </dgm:pt>
    <dgm:pt modelId="{B5B37BE6-23C4-4846-AA3C-0CA55E41C5CE}" type="pres">
      <dgm:prSet presAssocID="{B5D87FE1-52D7-4E5D-B7B1-E8A42864FB74}" presName="box" presStyleLbl="node1" presStyleIdx="5" presStyleCnt="6"/>
      <dgm:spPr/>
      <dgm:t>
        <a:bodyPr/>
        <a:lstStyle/>
        <a:p>
          <a:endParaRPr lang="es-ES"/>
        </a:p>
      </dgm:t>
    </dgm:pt>
    <dgm:pt modelId="{4B0EE0F2-8EE9-4A26-94EA-B5CD1010CFA5}" type="pres">
      <dgm:prSet presAssocID="{B5D87FE1-52D7-4E5D-B7B1-E8A42864FB74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9F4F8D-34AF-4D79-8741-573DA3BF0CFA}" type="pres">
      <dgm:prSet presAssocID="{B5D87FE1-52D7-4E5D-B7B1-E8A42864FB74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ADA77E0-309B-4CAB-BAD9-28F08CC7648F}" type="presOf" srcId="{13DC8C00-C8ED-4391-8151-A74EA89D0155}" destId="{7A5D2834-972F-4E03-A13A-EE1105BF3535}" srcOrd="1" destOrd="0" presId="urn:microsoft.com/office/officeart/2005/8/layout/vList4"/>
    <dgm:cxn modelId="{EBD69C14-3E8D-4B66-843D-3C15EF6B9BB4}" type="presOf" srcId="{805C1177-371B-4579-BDB6-35AC2A5863DC}" destId="{D4F98D0E-E3FF-40A9-860D-101790684892}" srcOrd="0" destOrd="0" presId="urn:microsoft.com/office/officeart/2005/8/layout/vList4"/>
    <dgm:cxn modelId="{EACD6F06-4B12-4E7D-BA0F-F8023E361F28}" type="presOf" srcId="{805C1177-371B-4579-BDB6-35AC2A5863DC}" destId="{0E96787E-DE21-4991-9DE5-A72A6C86DFAF}" srcOrd="1" destOrd="0" presId="urn:microsoft.com/office/officeart/2005/8/layout/vList4"/>
    <dgm:cxn modelId="{161C604B-FFF5-44ED-B322-84E004B47D3B}" srcId="{770AC6B8-909A-476F-9423-8108F463F14B}" destId="{13DC8C00-C8ED-4391-8151-A74EA89D0155}" srcOrd="2" destOrd="0" parTransId="{72BAD9F7-9362-46E7-B2F0-D39DDA7F2227}" sibTransId="{8CD77638-23E1-44B4-937A-56B3C2E70114}"/>
    <dgm:cxn modelId="{02695A4F-8757-45B8-96C3-EE3F3AB21197}" type="presOf" srcId="{2AEB595C-07CB-4A0C-93A6-7681480AAF8A}" destId="{6DDE7DF7-FEB5-40AD-924E-9287CC93A492}" srcOrd="1" destOrd="0" presId="urn:microsoft.com/office/officeart/2005/8/layout/vList4"/>
    <dgm:cxn modelId="{D3DFCF8B-288C-4AE0-9D53-8FC93A313B03}" type="presOf" srcId="{CF4EF6F0-95FF-403F-AA8C-5211938B328F}" destId="{CD08D8DD-E5D9-4208-967F-7383607822BA}" srcOrd="1" destOrd="0" presId="urn:microsoft.com/office/officeart/2005/8/layout/vList4"/>
    <dgm:cxn modelId="{9BE4CE68-B6CA-4969-AC09-C67ED64A58A8}" srcId="{770AC6B8-909A-476F-9423-8108F463F14B}" destId="{2AEB595C-07CB-4A0C-93A6-7681480AAF8A}" srcOrd="0" destOrd="0" parTransId="{453E2F84-4642-4505-84B7-03D675A4C7FF}" sibTransId="{D52F1B16-3A54-4135-B6BF-B2139ED994A0}"/>
    <dgm:cxn modelId="{26BB0F47-4669-4F09-8CEF-AAF73882A587}" type="presOf" srcId="{A07880AD-C486-427E-ADE4-4B5E4216B7D2}" destId="{8C0FD6D5-FA51-4A57-9CC5-6EDB88071FAD}" srcOrd="0" destOrd="0" presId="urn:microsoft.com/office/officeart/2005/8/layout/vList4"/>
    <dgm:cxn modelId="{5EDCDFF5-DEC9-4D95-A84F-3C5F311ADFB9}" srcId="{770AC6B8-909A-476F-9423-8108F463F14B}" destId="{CF4EF6F0-95FF-403F-AA8C-5211938B328F}" srcOrd="4" destOrd="0" parTransId="{1C03FD3C-616B-446B-A68C-7AE0D47D5D28}" sibTransId="{9B1A4447-1503-4714-8229-636E58DEE897}"/>
    <dgm:cxn modelId="{0CE1C46B-A4A9-4D9D-964F-16CE74400C88}" type="presOf" srcId="{A07880AD-C486-427E-ADE4-4B5E4216B7D2}" destId="{40F8A575-515A-40A7-89A5-890DF6E06ADC}" srcOrd="1" destOrd="0" presId="urn:microsoft.com/office/officeart/2005/8/layout/vList4"/>
    <dgm:cxn modelId="{3951C90E-037F-4344-8A3B-BE0057FD4997}" type="presOf" srcId="{B5D87FE1-52D7-4E5D-B7B1-E8A42864FB74}" destId="{D99F4F8D-34AF-4D79-8741-573DA3BF0CFA}" srcOrd="1" destOrd="0" presId="urn:microsoft.com/office/officeart/2005/8/layout/vList4"/>
    <dgm:cxn modelId="{2C18F228-7466-412B-958B-0C95F8C63719}" type="presOf" srcId="{B5D87FE1-52D7-4E5D-B7B1-E8A42864FB74}" destId="{B5B37BE6-23C4-4846-AA3C-0CA55E41C5CE}" srcOrd="0" destOrd="0" presId="urn:microsoft.com/office/officeart/2005/8/layout/vList4"/>
    <dgm:cxn modelId="{9F7596A7-E2A6-4D47-ACC6-F116733EC859}" type="presOf" srcId="{2AEB595C-07CB-4A0C-93A6-7681480AAF8A}" destId="{1A033E31-59B1-4DA2-A305-EAC5040C2E8A}" srcOrd="0" destOrd="0" presId="urn:microsoft.com/office/officeart/2005/8/layout/vList4"/>
    <dgm:cxn modelId="{9CAE0289-5F1D-4268-9F8F-271EF04B6656}" type="presOf" srcId="{770AC6B8-909A-476F-9423-8108F463F14B}" destId="{030F198F-1736-4E96-80EB-829340640BC9}" srcOrd="0" destOrd="0" presId="urn:microsoft.com/office/officeart/2005/8/layout/vList4"/>
    <dgm:cxn modelId="{0FD3AF08-6B36-4462-AD1F-56E7EA8AD076}" srcId="{770AC6B8-909A-476F-9423-8108F463F14B}" destId="{805C1177-371B-4579-BDB6-35AC2A5863DC}" srcOrd="1" destOrd="0" parTransId="{D4575C2B-9BAE-4983-A57B-D92950A3806D}" sibTransId="{3C008815-A0A4-4865-884F-D3DD27F8A82B}"/>
    <dgm:cxn modelId="{7B7DB45C-11AD-46B2-B539-C7F2590AFB1C}" type="presOf" srcId="{13DC8C00-C8ED-4391-8151-A74EA89D0155}" destId="{4B159633-61BC-46E8-A169-4482B9D90219}" srcOrd="0" destOrd="0" presId="urn:microsoft.com/office/officeart/2005/8/layout/vList4"/>
    <dgm:cxn modelId="{EE3FAA66-9E68-4B16-8B05-53903743F605}" srcId="{770AC6B8-909A-476F-9423-8108F463F14B}" destId="{A07880AD-C486-427E-ADE4-4B5E4216B7D2}" srcOrd="3" destOrd="0" parTransId="{F8CCF182-985E-42A3-8BCD-A0401AA634BF}" sibTransId="{2BC92982-85D6-492E-97C7-558D5AD9432E}"/>
    <dgm:cxn modelId="{0DAF7797-DB35-4996-ABBE-96D4727E042E}" srcId="{770AC6B8-909A-476F-9423-8108F463F14B}" destId="{B5D87FE1-52D7-4E5D-B7B1-E8A42864FB74}" srcOrd="5" destOrd="0" parTransId="{33394020-AF04-48B5-8DE4-7F8F7CEA4312}" sibTransId="{5B841401-B9B4-4853-BC6C-14222559B840}"/>
    <dgm:cxn modelId="{4BCB42D6-9040-4328-8F07-030475C05CF0}" type="presOf" srcId="{CF4EF6F0-95FF-403F-AA8C-5211938B328F}" destId="{4BA8ACA0-4857-411F-B61E-9A6E01B46860}" srcOrd="0" destOrd="0" presId="urn:microsoft.com/office/officeart/2005/8/layout/vList4"/>
    <dgm:cxn modelId="{DAD52B9F-9BAA-4C7D-8571-3FC49C6DE741}" type="presParOf" srcId="{030F198F-1736-4E96-80EB-829340640BC9}" destId="{31C509EF-028A-45D8-8849-E9DEB829821F}" srcOrd="0" destOrd="0" presId="urn:microsoft.com/office/officeart/2005/8/layout/vList4"/>
    <dgm:cxn modelId="{B23AC8F4-64EB-4FB1-BE3F-8C81F8CF741E}" type="presParOf" srcId="{31C509EF-028A-45D8-8849-E9DEB829821F}" destId="{1A033E31-59B1-4DA2-A305-EAC5040C2E8A}" srcOrd="0" destOrd="0" presId="urn:microsoft.com/office/officeart/2005/8/layout/vList4"/>
    <dgm:cxn modelId="{22EC7D64-1C12-4BC5-90FB-B6AAF2E144F2}" type="presParOf" srcId="{31C509EF-028A-45D8-8849-E9DEB829821F}" destId="{383B4538-C79A-4455-BAF9-D309D41166F2}" srcOrd="1" destOrd="0" presId="urn:microsoft.com/office/officeart/2005/8/layout/vList4"/>
    <dgm:cxn modelId="{6478A633-96C1-4443-AAC2-976BA37A4295}" type="presParOf" srcId="{31C509EF-028A-45D8-8849-E9DEB829821F}" destId="{6DDE7DF7-FEB5-40AD-924E-9287CC93A492}" srcOrd="2" destOrd="0" presId="urn:microsoft.com/office/officeart/2005/8/layout/vList4"/>
    <dgm:cxn modelId="{F86AA95F-2EF9-4B4F-AE26-9C704B4B4272}" type="presParOf" srcId="{030F198F-1736-4E96-80EB-829340640BC9}" destId="{19F11419-BD3A-4A62-B374-80114E9C3ADB}" srcOrd="1" destOrd="0" presId="urn:microsoft.com/office/officeart/2005/8/layout/vList4"/>
    <dgm:cxn modelId="{0B352291-BFA6-4FFF-BFEB-B634B559954B}" type="presParOf" srcId="{030F198F-1736-4E96-80EB-829340640BC9}" destId="{8E0208F9-77CB-4B86-B493-7C3BD465A842}" srcOrd="2" destOrd="0" presId="urn:microsoft.com/office/officeart/2005/8/layout/vList4"/>
    <dgm:cxn modelId="{9599F826-D72D-4EE9-9C39-FEA7041083D1}" type="presParOf" srcId="{8E0208F9-77CB-4B86-B493-7C3BD465A842}" destId="{D4F98D0E-E3FF-40A9-860D-101790684892}" srcOrd="0" destOrd="0" presId="urn:microsoft.com/office/officeart/2005/8/layout/vList4"/>
    <dgm:cxn modelId="{D6BA7259-61C3-4399-BC37-C15757B48A53}" type="presParOf" srcId="{8E0208F9-77CB-4B86-B493-7C3BD465A842}" destId="{B2ECC337-6157-4696-B1C9-3BC055771B5C}" srcOrd="1" destOrd="0" presId="urn:microsoft.com/office/officeart/2005/8/layout/vList4"/>
    <dgm:cxn modelId="{D851F4B2-6DD9-4002-B6FB-EE499C0EEF09}" type="presParOf" srcId="{8E0208F9-77CB-4B86-B493-7C3BD465A842}" destId="{0E96787E-DE21-4991-9DE5-A72A6C86DFAF}" srcOrd="2" destOrd="0" presId="urn:microsoft.com/office/officeart/2005/8/layout/vList4"/>
    <dgm:cxn modelId="{73E118B7-8984-48CF-B803-D8A97CC2C1F5}" type="presParOf" srcId="{030F198F-1736-4E96-80EB-829340640BC9}" destId="{5A92C32E-67B1-451C-A12A-EBF30F4A4C30}" srcOrd="3" destOrd="0" presId="urn:microsoft.com/office/officeart/2005/8/layout/vList4"/>
    <dgm:cxn modelId="{A0077747-99A4-4C5B-AC8A-FA9B0AA9AF70}" type="presParOf" srcId="{030F198F-1736-4E96-80EB-829340640BC9}" destId="{3119F9F0-3A16-4AA0-97F1-49D486AE7A3F}" srcOrd="4" destOrd="0" presId="urn:microsoft.com/office/officeart/2005/8/layout/vList4"/>
    <dgm:cxn modelId="{7C5B5266-8F03-46C4-9477-18931D96069C}" type="presParOf" srcId="{3119F9F0-3A16-4AA0-97F1-49D486AE7A3F}" destId="{4B159633-61BC-46E8-A169-4482B9D90219}" srcOrd="0" destOrd="0" presId="urn:microsoft.com/office/officeart/2005/8/layout/vList4"/>
    <dgm:cxn modelId="{D581B392-CDBD-4B0B-931E-EE3AF05159E9}" type="presParOf" srcId="{3119F9F0-3A16-4AA0-97F1-49D486AE7A3F}" destId="{34A91D04-1500-40E6-B232-3E91289046C9}" srcOrd="1" destOrd="0" presId="urn:microsoft.com/office/officeart/2005/8/layout/vList4"/>
    <dgm:cxn modelId="{E8A8883E-4945-4884-9ECB-5DF881DCC8D9}" type="presParOf" srcId="{3119F9F0-3A16-4AA0-97F1-49D486AE7A3F}" destId="{7A5D2834-972F-4E03-A13A-EE1105BF3535}" srcOrd="2" destOrd="0" presId="urn:microsoft.com/office/officeart/2005/8/layout/vList4"/>
    <dgm:cxn modelId="{9B1798D0-3BE1-4077-AEE6-8AC8D61A1C91}" type="presParOf" srcId="{030F198F-1736-4E96-80EB-829340640BC9}" destId="{898C0745-17FF-4E03-982D-737F761E35AB}" srcOrd="5" destOrd="0" presId="urn:microsoft.com/office/officeart/2005/8/layout/vList4"/>
    <dgm:cxn modelId="{93DD9D0C-09EC-4754-A689-221CB2CC21CF}" type="presParOf" srcId="{030F198F-1736-4E96-80EB-829340640BC9}" destId="{29E58844-AB31-4204-BE62-40AC8B0077A7}" srcOrd="6" destOrd="0" presId="urn:microsoft.com/office/officeart/2005/8/layout/vList4"/>
    <dgm:cxn modelId="{33C8FD6B-7146-4710-9F28-14EF0D1CC362}" type="presParOf" srcId="{29E58844-AB31-4204-BE62-40AC8B0077A7}" destId="{8C0FD6D5-FA51-4A57-9CC5-6EDB88071FAD}" srcOrd="0" destOrd="0" presId="urn:microsoft.com/office/officeart/2005/8/layout/vList4"/>
    <dgm:cxn modelId="{03CE96CE-CD2C-4523-830C-63B15521BA15}" type="presParOf" srcId="{29E58844-AB31-4204-BE62-40AC8B0077A7}" destId="{D1F5067C-8098-4EC7-827B-1017D43BEF9D}" srcOrd="1" destOrd="0" presId="urn:microsoft.com/office/officeart/2005/8/layout/vList4"/>
    <dgm:cxn modelId="{43168F88-41CF-49C0-8CDD-E94FB23730BC}" type="presParOf" srcId="{29E58844-AB31-4204-BE62-40AC8B0077A7}" destId="{40F8A575-515A-40A7-89A5-890DF6E06ADC}" srcOrd="2" destOrd="0" presId="urn:microsoft.com/office/officeart/2005/8/layout/vList4"/>
    <dgm:cxn modelId="{3749971C-592F-4B7D-A168-1E083089F31A}" type="presParOf" srcId="{030F198F-1736-4E96-80EB-829340640BC9}" destId="{102BADCE-5FD5-4002-A519-2749CA2BCD52}" srcOrd="7" destOrd="0" presId="urn:microsoft.com/office/officeart/2005/8/layout/vList4"/>
    <dgm:cxn modelId="{1C0800FC-0DA3-494D-8607-47A3778C25CA}" type="presParOf" srcId="{030F198F-1736-4E96-80EB-829340640BC9}" destId="{93704ED4-FF97-4CED-93E4-8BA4C22D4B50}" srcOrd="8" destOrd="0" presId="urn:microsoft.com/office/officeart/2005/8/layout/vList4"/>
    <dgm:cxn modelId="{C3EC2D5D-B053-4784-A0D6-2F87287B63B6}" type="presParOf" srcId="{93704ED4-FF97-4CED-93E4-8BA4C22D4B50}" destId="{4BA8ACA0-4857-411F-B61E-9A6E01B46860}" srcOrd="0" destOrd="0" presId="urn:microsoft.com/office/officeart/2005/8/layout/vList4"/>
    <dgm:cxn modelId="{C65E0902-89BE-4749-B18C-29748297E40B}" type="presParOf" srcId="{93704ED4-FF97-4CED-93E4-8BA4C22D4B50}" destId="{9F5397A7-1B16-4B13-8F56-B0C7E884F115}" srcOrd="1" destOrd="0" presId="urn:microsoft.com/office/officeart/2005/8/layout/vList4"/>
    <dgm:cxn modelId="{070A0378-5C4F-4F03-85B5-E09681C547F9}" type="presParOf" srcId="{93704ED4-FF97-4CED-93E4-8BA4C22D4B50}" destId="{CD08D8DD-E5D9-4208-967F-7383607822BA}" srcOrd="2" destOrd="0" presId="urn:microsoft.com/office/officeart/2005/8/layout/vList4"/>
    <dgm:cxn modelId="{6EDB5C13-29CB-46F1-9B40-F5A0A0BC9184}" type="presParOf" srcId="{030F198F-1736-4E96-80EB-829340640BC9}" destId="{37B9588A-A35F-40EB-95B3-78EDC1CD27CD}" srcOrd="9" destOrd="0" presId="urn:microsoft.com/office/officeart/2005/8/layout/vList4"/>
    <dgm:cxn modelId="{82FBE198-965F-47BD-98E1-3B24D405A43F}" type="presParOf" srcId="{030F198F-1736-4E96-80EB-829340640BC9}" destId="{F6345F00-FB33-40B3-BD26-E158586A3AA3}" srcOrd="10" destOrd="0" presId="urn:microsoft.com/office/officeart/2005/8/layout/vList4"/>
    <dgm:cxn modelId="{AD9158F7-3A3E-4947-98C8-81D02F89E7F8}" type="presParOf" srcId="{F6345F00-FB33-40B3-BD26-E158586A3AA3}" destId="{B5B37BE6-23C4-4846-AA3C-0CA55E41C5CE}" srcOrd="0" destOrd="0" presId="urn:microsoft.com/office/officeart/2005/8/layout/vList4"/>
    <dgm:cxn modelId="{BECD950F-9425-452D-BE82-99B040AAD394}" type="presParOf" srcId="{F6345F00-FB33-40B3-BD26-E158586A3AA3}" destId="{4B0EE0F2-8EE9-4A26-94EA-B5CD1010CFA5}" srcOrd="1" destOrd="0" presId="urn:microsoft.com/office/officeart/2005/8/layout/vList4"/>
    <dgm:cxn modelId="{0760CE85-82FD-430E-8180-01AECDE2A57F}" type="presParOf" srcId="{F6345F00-FB33-40B3-BD26-E158586A3AA3}" destId="{D99F4F8D-34AF-4D79-8741-573DA3BF0C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0AC6B8-909A-476F-9423-8108F463F14B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2AEB595C-07CB-4A0C-93A6-7681480AAF8A}">
      <dgm:prSet phldrT="[Texto]" custT="1"/>
      <dgm:spPr/>
      <dgm:t>
        <a:bodyPr/>
        <a:lstStyle/>
        <a:p>
          <a:r>
            <a:rPr lang="es-ES" sz="2000" b="0" dirty="0" smtClean="0"/>
            <a:t>Incremento empleo informal (84%)</a:t>
          </a:r>
          <a:endParaRPr lang="es-ES" sz="2000" b="1" dirty="0"/>
        </a:p>
      </dgm:t>
    </dgm:pt>
    <dgm:pt modelId="{453E2F84-4642-4505-84B7-03D675A4C7FF}" type="parTrans" cxnId="{9BE4CE68-B6CA-4969-AC09-C67ED64A58A8}">
      <dgm:prSet/>
      <dgm:spPr/>
      <dgm:t>
        <a:bodyPr/>
        <a:lstStyle/>
        <a:p>
          <a:endParaRPr lang="es-ES"/>
        </a:p>
      </dgm:t>
    </dgm:pt>
    <dgm:pt modelId="{D52F1B16-3A54-4135-B6BF-B2139ED994A0}" type="sibTrans" cxnId="{9BE4CE68-B6CA-4969-AC09-C67ED64A58A8}">
      <dgm:prSet/>
      <dgm:spPr/>
      <dgm:t>
        <a:bodyPr/>
        <a:lstStyle/>
        <a:p>
          <a:endParaRPr lang="es-ES"/>
        </a:p>
      </dgm:t>
    </dgm:pt>
    <dgm:pt modelId="{805C1177-371B-4579-BDB6-35AC2A5863DC}">
      <dgm:prSet phldrT="[Texto]" custT="1"/>
      <dgm:spPr/>
      <dgm:t>
        <a:bodyPr/>
        <a:lstStyle/>
        <a:p>
          <a:r>
            <a:rPr lang="es-ES" sz="2000" b="0" dirty="0" smtClean="0"/>
            <a:t>Ajuste Política Laboral y Salarial </a:t>
          </a:r>
          <a:endParaRPr lang="es-ES" sz="2000" b="0" dirty="0"/>
        </a:p>
      </dgm:t>
    </dgm:pt>
    <dgm:pt modelId="{D4575C2B-9BAE-4983-A57B-D92950A3806D}" type="parTrans" cxnId="{0FD3AF08-6B36-4462-AD1F-56E7EA8AD076}">
      <dgm:prSet/>
      <dgm:spPr/>
      <dgm:t>
        <a:bodyPr/>
        <a:lstStyle/>
        <a:p>
          <a:endParaRPr lang="es-ES"/>
        </a:p>
      </dgm:t>
    </dgm:pt>
    <dgm:pt modelId="{3C008815-A0A4-4865-884F-D3DD27F8A82B}" type="sibTrans" cxnId="{0FD3AF08-6B36-4462-AD1F-56E7EA8AD076}">
      <dgm:prSet/>
      <dgm:spPr/>
      <dgm:t>
        <a:bodyPr/>
        <a:lstStyle/>
        <a:p>
          <a:endParaRPr lang="es-ES"/>
        </a:p>
      </dgm:t>
    </dgm:pt>
    <dgm:pt modelId="{030F198F-1736-4E96-80EB-829340640BC9}" type="pres">
      <dgm:prSet presAssocID="{770AC6B8-909A-476F-9423-8108F463F1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C509EF-028A-45D8-8849-E9DEB829821F}" type="pres">
      <dgm:prSet presAssocID="{2AEB595C-07CB-4A0C-93A6-7681480AAF8A}" presName="comp" presStyleCnt="0"/>
      <dgm:spPr/>
      <dgm:t>
        <a:bodyPr/>
        <a:lstStyle/>
        <a:p>
          <a:endParaRPr lang="es-ES"/>
        </a:p>
      </dgm:t>
    </dgm:pt>
    <dgm:pt modelId="{1A033E31-59B1-4DA2-A305-EAC5040C2E8A}" type="pres">
      <dgm:prSet presAssocID="{2AEB595C-07CB-4A0C-93A6-7681480AAF8A}" presName="box" presStyleLbl="node1" presStyleIdx="0" presStyleCnt="2"/>
      <dgm:spPr/>
      <dgm:t>
        <a:bodyPr/>
        <a:lstStyle/>
        <a:p>
          <a:endParaRPr lang="es-ES"/>
        </a:p>
      </dgm:t>
    </dgm:pt>
    <dgm:pt modelId="{383B4538-C79A-4455-BAF9-D309D41166F2}" type="pres">
      <dgm:prSet presAssocID="{2AEB595C-07CB-4A0C-93A6-7681480AAF8A}" presName="img" presStyleLbl="fgImgPlace1" presStyleIdx="0" presStyleCnt="2" custScaleX="86999" custScaleY="1028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DDE7DF7-FEB5-40AD-924E-9287CC93A492}" type="pres">
      <dgm:prSet presAssocID="{2AEB595C-07CB-4A0C-93A6-7681480AAF8A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11419-BD3A-4A62-B374-80114E9C3ADB}" type="pres">
      <dgm:prSet presAssocID="{D52F1B16-3A54-4135-B6BF-B2139ED994A0}" presName="spacer" presStyleCnt="0"/>
      <dgm:spPr/>
      <dgm:t>
        <a:bodyPr/>
        <a:lstStyle/>
        <a:p>
          <a:endParaRPr lang="es-ES"/>
        </a:p>
      </dgm:t>
    </dgm:pt>
    <dgm:pt modelId="{8E0208F9-77CB-4B86-B493-7C3BD465A842}" type="pres">
      <dgm:prSet presAssocID="{805C1177-371B-4579-BDB6-35AC2A5863DC}" presName="comp" presStyleCnt="0"/>
      <dgm:spPr/>
      <dgm:t>
        <a:bodyPr/>
        <a:lstStyle/>
        <a:p>
          <a:endParaRPr lang="es-ES"/>
        </a:p>
      </dgm:t>
    </dgm:pt>
    <dgm:pt modelId="{D4F98D0E-E3FF-40A9-860D-101790684892}" type="pres">
      <dgm:prSet presAssocID="{805C1177-371B-4579-BDB6-35AC2A5863DC}" presName="box" presStyleLbl="node1" presStyleIdx="1" presStyleCnt="2"/>
      <dgm:spPr/>
      <dgm:t>
        <a:bodyPr/>
        <a:lstStyle/>
        <a:p>
          <a:endParaRPr lang="es-ES"/>
        </a:p>
      </dgm:t>
    </dgm:pt>
    <dgm:pt modelId="{B2ECC337-6157-4696-B1C9-3BC055771B5C}" type="pres">
      <dgm:prSet presAssocID="{805C1177-371B-4579-BDB6-35AC2A5863DC}" presName="img" presStyleLbl="fgImgPlace1" presStyleIdx="1" presStyleCnt="2" custScaleX="91284" custScaleY="948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96787E-DE21-4991-9DE5-A72A6C86DFAF}" type="pres">
      <dgm:prSet presAssocID="{805C1177-371B-4579-BDB6-35AC2A5863D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695A4F-8757-45B8-96C3-EE3F3AB21197}" type="presOf" srcId="{2AEB595C-07CB-4A0C-93A6-7681480AAF8A}" destId="{6DDE7DF7-FEB5-40AD-924E-9287CC93A492}" srcOrd="1" destOrd="0" presId="urn:microsoft.com/office/officeart/2005/8/layout/vList4"/>
    <dgm:cxn modelId="{9F7596A7-E2A6-4D47-ACC6-F116733EC859}" type="presOf" srcId="{2AEB595C-07CB-4A0C-93A6-7681480AAF8A}" destId="{1A033E31-59B1-4DA2-A305-EAC5040C2E8A}" srcOrd="0" destOrd="0" presId="urn:microsoft.com/office/officeart/2005/8/layout/vList4"/>
    <dgm:cxn modelId="{9BE4CE68-B6CA-4969-AC09-C67ED64A58A8}" srcId="{770AC6B8-909A-476F-9423-8108F463F14B}" destId="{2AEB595C-07CB-4A0C-93A6-7681480AAF8A}" srcOrd="0" destOrd="0" parTransId="{453E2F84-4642-4505-84B7-03D675A4C7FF}" sibTransId="{D52F1B16-3A54-4135-B6BF-B2139ED994A0}"/>
    <dgm:cxn modelId="{9CAE0289-5F1D-4268-9F8F-271EF04B6656}" type="presOf" srcId="{770AC6B8-909A-476F-9423-8108F463F14B}" destId="{030F198F-1736-4E96-80EB-829340640BC9}" srcOrd="0" destOrd="0" presId="urn:microsoft.com/office/officeart/2005/8/layout/vList4"/>
    <dgm:cxn modelId="{EBD69C14-3E8D-4B66-843D-3C15EF6B9BB4}" type="presOf" srcId="{805C1177-371B-4579-BDB6-35AC2A5863DC}" destId="{D4F98D0E-E3FF-40A9-860D-101790684892}" srcOrd="0" destOrd="0" presId="urn:microsoft.com/office/officeart/2005/8/layout/vList4"/>
    <dgm:cxn modelId="{EACD6F06-4B12-4E7D-BA0F-F8023E361F28}" type="presOf" srcId="{805C1177-371B-4579-BDB6-35AC2A5863DC}" destId="{0E96787E-DE21-4991-9DE5-A72A6C86DFAF}" srcOrd="1" destOrd="0" presId="urn:microsoft.com/office/officeart/2005/8/layout/vList4"/>
    <dgm:cxn modelId="{0FD3AF08-6B36-4462-AD1F-56E7EA8AD076}" srcId="{770AC6B8-909A-476F-9423-8108F463F14B}" destId="{805C1177-371B-4579-BDB6-35AC2A5863DC}" srcOrd="1" destOrd="0" parTransId="{D4575C2B-9BAE-4983-A57B-D92950A3806D}" sibTransId="{3C008815-A0A4-4865-884F-D3DD27F8A82B}"/>
    <dgm:cxn modelId="{DAD52B9F-9BAA-4C7D-8571-3FC49C6DE741}" type="presParOf" srcId="{030F198F-1736-4E96-80EB-829340640BC9}" destId="{31C509EF-028A-45D8-8849-E9DEB829821F}" srcOrd="0" destOrd="0" presId="urn:microsoft.com/office/officeart/2005/8/layout/vList4"/>
    <dgm:cxn modelId="{B23AC8F4-64EB-4FB1-BE3F-8C81F8CF741E}" type="presParOf" srcId="{31C509EF-028A-45D8-8849-E9DEB829821F}" destId="{1A033E31-59B1-4DA2-A305-EAC5040C2E8A}" srcOrd="0" destOrd="0" presId="urn:microsoft.com/office/officeart/2005/8/layout/vList4"/>
    <dgm:cxn modelId="{22EC7D64-1C12-4BC5-90FB-B6AAF2E144F2}" type="presParOf" srcId="{31C509EF-028A-45D8-8849-E9DEB829821F}" destId="{383B4538-C79A-4455-BAF9-D309D41166F2}" srcOrd="1" destOrd="0" presId="urn:microsoft.com/office/officeart/2005/8/layout/vList4"/>
    <dgm:cxn modelId="{6478A633-96C1-4443-AAC2-976BA37A4295}" type="presParOf" srcId="{31C509EF-028A-45D8-8849-E9DEB829821F}" destId="{6DDE7DF7-FEB5-40AD-924E-9287CC93A492}" srcOrd="2" destOrd="0" presId="urn:microsoft.com/office/officeart/2005/8/layout/vList4"/>
    <dgm:cxn modelId="{F86AA95F-2EF9-4B4F-AE26-9C704B4B4272}" type="presParOf" srcId="{030F198F-1736-4E96-80EB-829340640BC9}" destId="{19F11419-BD3A-4A62-B374-80114E9C3ADB}" srcOrd="1" destOrd="0" presId="urn:microsoft.com/office/officeart/2005/8/layout/vList4"/>
    <dgm:cxn modelId="{0B352291-BFA6-4FFF-BFEB-B634B559954B}" type="presParOf" srcId="{030F198F-1736-4E96-80EB-829340640BC9}" destId="{8E0208F9-77CB-4B86-B493-7C3BD465A842}" srcOrd="2" destOrd="0" presId="urn:microsoft.com/office/officeart/2005/8/layout/vList4"/>
    <dgm:cxn modelId="{9599F826-D72D-4EE9-9C39-FEA7041083D1}" type="presParOf" srcId="{8E0208F9-77CB-4B86-B493-7C3BD465A842}" destId="{D4F98D0E-E3FF-40A9-860D-101790684892}" srcOrd="0" destOrd="0" presId="urn:microsoft.com/office/officeart/2005/8/layout/vList4"/>
    <dgm:cxn modelId="{D6BA7259-61C3-4399-BC37-C15757B48A53}" type="presParOf" srcId="{8E0208F9-77CB-4B86-B493-7C3BD465A842}" destId="{B2ECC337-6157-4696-B1C9-3BC055771B5C}" srcOrd="1" destOrd="0" presId="urn:microsoft.com/office/officeart/2005/8/layout/vList4"/>
    <dgm:cxn modelId="{D851F4B2-6DD9-4002-B6FB-EE499C0EEF09}" type="presParOf" srcId="{8E0208F9-77CB-4B86-B493-7C3BD465A842}" destId="{0E96787E-DE21-4991-9DE5-A72A6C86DFA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521E4A-8D88-4A66-A800-920BE774E5EC}" type="doc">
      <dgm:prSet loTypeId="urn:microsoft.com/office/officeart/2005/8/layout/vList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D40CB5F9-41DC-4961-AF86-F687C3A7C428}">
      <dgm:prSet phldrT="[Texto]"/>
      <dgm:spPr/>
      <dgm:t>
        <a:bodyPr/>
        <a:lstStyle/>
        <a:p>
          <a:r>
            <a:rPr lang="es-ES" dirty="0" smtClean="0"/>
            <a:t>Dic. 21 – </a:t>
          </a:r>
          <a:r>
            <a:rPr lang="es-ES" dirty="0" err="1" smtClean="0"/>
            <a:t>May</a:t>
          </a:r>
          <a:r>
            <a:rPr lang="es-ES" dirty="0" smtClean="0"/>
            <a:t> 22: Depósitos: = Var. 0,63%</a:t>
          </a:r>
          <a:endParaRPr lang="es-ES" dirty="0"/>
        </a:p>
      </dgm:t>
    </dgm:pt>
    <dgm:pt modelId="{330EC83F-7FC8-4B84-ACDB-200AAA5A9BB8}" type="parTrans" cxnId="{1F6DFF4F-0A42-4077-88D4-5FBCA3C41793}">
      <dgm:prSet/>
      <dgm:spPr/>
      <dgm:t>
        <a:bodyPr/>
        <a:lstStyle/>
        <a:p>
          <a:endParaRPr lang="es-ES"/>
        </a:p>
      </dgm:t>
    </dgm:pt>
    <dgm:pt modelId="{F15E0972-1F5D-4851-8D11-C80AF8ABB11E}" type="sibTrans" cxnId="{1F6DFF4F-0A42-4077-88D4-5FBCA3C41793}">
      <dgm:prSet/>
      <dgm:spPr/>
      <dgm:t>
        <a:bodyPr/>
        <a:lstStyle/>
        <a:p>
          <a:endParaRPr lang="es-ES"/>
        </a:p>
      </dgm:t>
    </dgm:pt>
    <dgm:pt modelId="{109BEA56-2397-44AE-BEFD-CF3829E44182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6AB1D0C5-FCA4-4749-A4EE-38B54DB1A1F8}" type="parTrans" cxnId="{6C5B8CF5-B312-4D6B-A23B-F4751532694F}">
      <dgm:prSet/>
      <dgm:spPr/>
      <dgm:t>
        <a:bodyPr/>
        <a:lstStyle/>
        <a:p>
          <a:endParaRPr lang="es-ES"/>
        </a:p>
      </dgm:t>
    </dgm:pt>
    <dgm:pt modelId="{94211C7F-BAFA-4EA2-A7CF-26F194D8E883}" type="sibTrans" cxnId="{6C5B8CF5-B312-4D6B-A23B-F4751532694F}">
      <dgm:prSet/>
      <dgm:spPr/>
      <dgm:t>
        <a:bodyPr/>
        <a:lstStyle/>
        <a:p>
          <a:endParaRPr lang="es-ES"/>
        </a:p>
      </dgm:t>
    </dgm:pt>
    <dgm:pt modelId="{CF70E138-F13D-4B8C-80A6-F838C2FD6386}">
      <dgm:prSet phldrT="[Texto]"/>
      <dgm:spPr/>
      <dgm:t>
        <a:bodyPr/>
        <a:lstStyle/>
        <a:p>
          <a:r>
            <a:rPr lang="es-ES" dirty="0" smtClean="0"/>
            <a:t>Dic. 21 – </a:t>
          </a:r>
          <a:r>
            <a:rPr lang="es-ES" dirty="0" err="1" smtClean="0"/>
            <a:t>May</a:t>
          </a:r>
          <a:r>
            <a:rPr lang="es-ES" dirty="0" smtClean="0"/>
            <a:t> 22: Depósitos: = Var. 2,3%</a:t>
          </a:r>
          <a:endParaRPr lang="es-ES" dirty="0"/>
        </a:p>
      </dgm:t>
    </dgm:pt>
    <dgm:pt modelId="{3DEB7F76-E62D-437C-B6C8-6CC99B368353}" type="parTrans" cxnId="{0500A22C-646C-4263-91A1-BD9DB2255EC7}">
      <dgm:prSet/>
      <dgm:spPr/>
      <dgm:t>
        <a:bodyPr/>
        <a:lstStyle/>
        <a:p>
          <a:endParaRPr lang="es-ES"/>
        </a:p>
      </dgm:t>
    </dgm:pt>
    <dgm:pt modelId="{3905E1A5-A300-4501-BE90-56DD139AEBAA}" type="sibTrans" cxnId="{0500A22C-646C-4263-91A1-BD9DB2255EC7}">
      <dgm:prSet/>
      <dgm:spPr/>
      <dgm:t>
        <a:bodyPr/>
        <a:lstStyle/>
        <a:p>
          <a:endParaRPr lang="es-ES"/>
        </a:p>
      </dgm:t>
    </dgm:pt>
    <dgm:pt modelId="{BA94B297-07B8-4F97-A828-D5B95506A311}">
      <dgm:prSet phldrT="[Texto]"/>
      <dgm:spPr/>
      <dgm:t>
        <a:bodyPr/>
        <a:lstStyle/>
        <a:p>
          <a:r>
            <a:rPr lang="es-ES" dirty="0" smtClean="0"/>
            <a:t>.</a:t>
          </a:r>
          <a:endParaRPr lang="es-ES" dirty="0"/>
        </a:p>
      </dgm:t>
    </dgm:pt>
    <dgm:pt modelId="{625EA029-8404-4397-83B0-A3FDB4118C99}" type="parTrans" cxnId="{C1E284FE-1E75-4E96-BF15-00D0AF2B4282}">
      <dgm:prSet/>
      <dgm:spPr/>
      <dgm:t>
        <a:bodyPr/>
        <a:lstStyle/>
        <a:p>
          <a:endParaRPr lang="es-ES"/>
        </a:p>
      </dgm:t>
    </dgm:pt>
    <dgm:pt modelId="{0EBFAA1B-4278-4B8E-BF28-72075E00F472}" type="sibTrans" cxnId="{C1E284FE-1E75-4E96-BF15-00D0AF2B4282}">
      <dgm:prSet/>
      <dgm:spPr/>
      <dgm:t>
        <a:bodyPr/>
        <a:lstStyle/>
        <a:p>
          <a:endParaRPr lang="es-ES"/>
        </a:p>
      </dgm:t>
    </dgm:pt>
    <dgm:pt modelId="{6325411E-03EE-4028-B6D8-75A7DD04AB7A}" type="pres">
      <dgm:prSet presAssocID="{08521E4A-8D88-4A66-A800-920BE774E5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F0509B7-5CE5-453E-9474-7B6853AB49D3}" type="pres">
      <dgm:prSet presAssocID="{D40CB5F9-41DC-4961-AF86-F687C3A7C42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52AD9F-E9BD-43F6-BDFE-BF050CE6C751}" type="pres">
      <dgm:prSet presAssocID="{D40CB5F9-41DC-4961-AF86-F687C3A7C42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FE06E4-9F60-412D-99F7-BFC44D4EF1C2}" type="pres">
      <dgm:prSet presAssocID="{CF70E138-F13D-4B8C-80A6-F838C2FD638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0B6D60-C878-41FB-B7C9-2D7D9C4EAC0E}" type="pres">
      <dgm:prSet presAssocID="{CF70E138-F13D-4B8C-80A6-F838C2FD638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B8872E-2330-4D13-A629-5E148C9A3A08}" type="presOf" srcId="{109BEA56-2397-44AE-BEFD-CF3829E44182}" destId="{7152AD9F-E9BD-43F6-BDFE-BF050CE6C751}" srcOrd="0" destOrd="0" presId="urn:microsoft.com/office/officeart/2005/8/layout/vList2"/>
    <dgm:cxn modelId="{0500A22C-646C-4263-91A1-BD9DB2255EC7}" srcId="{08521E4A-8D88-4A66-A800-920BE774E5EC}" destId="{CF70E138-F13D-4B8C-80A6-F838C2FD6386}" srcOrd="1" destOrd="0" parTransId="{3DEB7F76-E62D-437C-B6C8-6CC99B368353}" sibTransId="{3905E1A5-A300-4501-BE90-56DD139AEBAA}"/>
    <dgm:cxn modelId="{51117DB0-3CAC-41E7-A2E0-32E76B7E60A5}" type="presOf" srcId="{BA94B297-07B8-4F97-A828-D5B95506A311}" destId="{210B6D60-C878-41FB-B7C9-2D7D9C4EAC0E}" srcOrd="0" destOrd="0" presId="urn:microsoft.com/office/officeart/2005/8/layout/vList2"/>
    <dgm:cxn modelId="{906C4306-2F98-4E44-94DA-EAEF1E9E1143}" type="presOf" srcId="{D40CB5F9-41DC-4961-AF86-F687C3A7C428}" destId="{3F0509B7-5CE5-453E-9474-7B6853AB49D3}" srcOrd="0" destOrd="0" presId="urn:microsoft.com/office/officeart/2005/8/layout/vList2"/>
    <dgm:cxn modelId="{1F6DFF4F-0A42-4077-88D4-5FBCA3C41793}" srcId="{08521E4A-8D88-4A66-A800-920BE774E5EC}" destId="{D40CB5F9-41DC-4961-AF86-F687C3A7C428}" srcOrd="0" destOrd="0" parTransId="{330EC83F-7FC8-4B84-ACDB-200AAA5A9BB8}" sibTransId="{F15E0972-1F5D-4851-8D11-C80AF8ABB11E}"/>
    <dgm:cxn modelId="{4F2F23D1-CEB7-48CB-BA6C-1AD16A8B27FF}" type="presOf" srcId="{CF70E138-F13D-4B8C-80A6-F838C2FD6386}" destId="{99FE06E4-9F60-412D-99F7-BFC44D4EF1C2}" srcOrd="0" destOrd="0" presId="urn:microsoft.com/office/officeart/2005/8/layout/vList2"/>
    <dgm:cxn modelId="{6C5B8CF5-B312-4D6B-A23B-F4751532694F}" srcId="{D40CB5F9-41DC-4961-AF86-F687C3A7C428}" destId="{109BEA56-2397-44AE-BEFD-CF3829E44182}" srcOrd="0" destOrd="0" parTransId="{6AB1D0C5-FCA4-4749-A4EE-38B54DB1A1F8}" sibTransId="{94211C7F-BAFA-4EA2-A7CF-26F194D8E883}"/>
    <dgm:cxn modelId="{A64A39F0-8BBC-46F5-A71E-4DBAA2294636}" type="presOf" srcId="{08521E4A-8D88-4A66-A800-920BE774E5EC}" destId="{6325411E-03EE-4028-B6D8-75A7DD04AB7A}" srcOrd="0" destOrd="0" presId="urn:microsoft.com/office/officeart/2005/8/layout/vList2"/>
    <dgm:cxn modelId="{C1E284FE-1E75-4E96-BF15-00D0AF2B4282}" srcId="{CF70E138-F13D-4B8C-80A6-F838C2FD6386}" destId="{BA94B297-07B8-4F97-A828-D5B95506A311}" srcOrd="0" destOrd="0" parTransId="{625EA029-8404-4397-83B0-A3FDB4118C99}" sibTransId="{0EBFAA1B-4278-4B8E-BF28-72075E00F472}"/>
    <dgm:cxn modelId="{D17B6E24-9F00-4AA4-9F0B-2E158BFDA26A}" type="presParOf" srcId="{6325411E-03EE-4028-B6D8-75A7DD04AB7A}" destId="{3F0509B7-5CE5-453E-9474-7B6853AB49D3}" srcOrd="0" destOrd="0" presId="urn:microsoft.com/office/officeart/2005/8/layout/vList2"/>
    <dgm:cxn modelId="{4486C031-8ED4-4836-99E9-2926562D76B3}" type="presParOf" srcId="{6325411E-03EE-4028-B6D8-75A7DD04AB7A}" destId="{7152AD9F-E9BD-43F6-BDFE-BF050CE6C751}" srcOrd="1" destOrd="0" presId="urn:microsoft.com/office/officeart/2005/8/layout/vList2"/>
    <dgm:cxn modelId="{160DADE1-BD4E-420E-BC92-8B33BA7850B1}" type="presParOf" srcId="{6325411E-03EE-4028-B6D8-75A7DD04AB7A}" destId="{99FE06E4-9F60-412D-99F7-BFC44D4EF1C2}" srcOrd="2" destOrd="0" presId="urn:microsoft.com/office/officeart/2005/8/layout/vList2"/>
    <dgm:cxn modelId="{A9505AE4-2295-4FDF-8B87-94A33A3D181F}" type="presParOf" srcId="{6325411E-03EE-4028-B6D8-75A7DD04AB7A}" destId="{210B6D60-C878-41FB-B7C9-2D7D9C4EAC0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0AC6B8-909A-476F-9423-8108F463F14B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2AEB595C-07CB-4A0C-93A6-7681480AAF8A}">
      <dgm:prSet phldrT="[Texto]"/>
      <dgm:spPr/>
      <dgm:t>
        <a:bodyPr/>
        <a:lstStyle/>
        <a:p>
          <a:r>
            <a:rPr lang="es-ES" b="0" dirty="0" smtClean="0"/>
            <a:t>- Balances de 65 Empresas + Grandes de Bolivia (33%)</a:t>
          </a:r>
          <a:endParaRPr lang="es-ES" b="1" dirty="0"/>
        </a:p>
      </dgm:t>
    </dgm:pt>
    <dgm:pt modelId="{453E2F84-4642-4505-84B7-03D675A4C7FF}" type="parTrans" cxnId="{9BE4CE68-B6CA-4969-AC09-C67ED64A58A8}">
      <dgm:prSet/>
      <dgm:spPr/>
      <dgm:t>
        <a:bodyPr/>
        <a:lstStyle/>
        <a:p>
          <a:endParaRPr lang="es-ES"/>
        </a:p>
      </dgm:t>
    </dgm:pt>
    <dgm:pt modelId="{D52F1B16-3A54-4135-B6BF-B2139ED994A0}" type="sibTrans" cxnId="{9BE4CE68-B6CA-4969-AC09-C67ED64A58A8}">
      <dgm:prSet/>
      <dgm:spPr/>
      <dgm:t>
        <a:bodyPr/>
        <a:lstStyle/>
        <a:p>
          <a:endParaRPr lang="es-ES"/>
        </a:p>
      </dgm:t>
    </dgm:pt>
    <dgm:pt modelId="{805C1177-371B-4579-BDB6-35AC2A5863DC}">
      <dgm:prSet phldrT="[Texto]"/>
      <dgm:spPr/>
      <dgm:t>
        <a:bodyPr/>
        <a:lstStyle/>
        <a:p>
          <a:r>
            <a:rPr lang="es-ES" b="0" dirty="0" smtClean="0"/>
            <a:t>Balance al 31 de marzo de 2022.</a:t>
          </a:r>
          <a:endParaRPr lang="es-ES" b="0" dirty="0"/>
        </a:p>
      </dgm:t>
    </dgm:pt>
    <dgm:pt modelId="{D4575C2B-9BAE-4983-A57B-D92950A3806D}" type="parTrans" cxnId="{0FD3AF08-6B36-4462-AD1F-56E7EA8AD076}">
      <dgm:prSet/>
      <dgm:spPr/>
      <dgm:t>
        <a:bodyPr/>
        <a:lstStyle/>
        <a:p>
          <a:endParaRPr lang="es-ES"/>
        </a:p>
      </dgm:t>
    </dgm:pt>
    <dgm:pt modelId="{3C008815-A0A4-4865-884F-D3DD27F8A82B}" type="sibTrans" cxnId="{0FD3AF08-6B36-4462-AD1F-56E7EA8AD076}">
      <dgm:prSet/>
      <dgm:spPr/>
      <dgm:t>
        <a:bodyPr/>
        <a:lstStyle/>
        <a:p>
          <a:endParaRPr lang="es-ES"/>
        </a:p>
      </dgm:t>
    </dgm:pt>
    <dgm:pt modelId="{13DC8C00-C8ED-4391-8151-A74EA89D0155}">
      <dgm:prSet phldrT="[Texto]"/>
      <dgm:spPr/>
      <dgm:t>
        <a:bodyPr/>
        <a:lstStyle/>
        <a:p>
          <a:r>
            <a:rPr lang="es-ES" dirty="0" smtClean="0"/>
            <a:t>Ventas : Var. 23,08% </a:t>
          </a:r>
          <a:endParaRPr lang="es-ES" dirty="0"/>
        </a:p>
      </dgm:t>
    </dgm:pt>
    <dgm:pt modelId="{72BAD9F7-9362-46E7-B2F0-D39DDA7F2227}" type="parTrans" cxnId="{161C604B-FFF5-44ED-B322-84E004B47D3B}">
      <dgm:prSet/>
      <dgm:spPr/>
      <dgm:t>
        <a:bodyPr/>
        <a:lstStyle/>
        <a:p>
          <a:endParaRPr lang="es-ES"/>
        </a:p>
      </dgm:t>
    </dgm:pt>
    <dgm:pt modelId="{8CD77638-23E1-44B4-937A-56B3C2E70114}" type="sibTrans" cxnId="{161C604B-FFF5-44ED-B322-84E004B47D3B}">
      <dgm:prSet/>
      <dgm:spPr/>
      <dgm:t>
        <a:bodyPr/>
        <a:lstStyle/>
        <a:p>
          <a:endParaRPr lang="es-ES"/>
        </a:p>
      </dgm:t>
    </dgm:pt>
    <dgm:pt modelId="{030F198F-1736-4E96-80EB-829340640BC9}" type="pres">
      <dgm:prSet presAssocID="{770AC6B8-909A-476F-9423-8108F463F1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C509EF-028A-45D8-8849-E9DEB829821F}" type="pres">
      <dgm:prSet presAssocID="{2AEB595C-07CB-4A0C-93A6-7681480AAF8A}" presName="comp" presStyleCnt="0"/>
      <dgm:spPr/>
      <dgm:t>
        <a:bodyPr/>
        <a:lstStyle/>
        <a:p>
          <a:endParaRPr lang="es-ES"/>
        </a:p>
      </dgm:t>
    </dgm:pt>
    <dgm:pt modelId="{1A033E31-59B1-4DA2-A305-EAC5040C2E8A}" type="pres">
      <dgm:prSet presAssocID="{2AEB595C-07CB-4A0C-93A6-7681480AAF8A}" presName="box" presStyleLbl="node1" presStyleIdx="0" presStyleCnt="3"/>
      <dgm:spPr/>
      <dgm:t>
        <a:bodyPr/>
        <a:lstStyle/>
        <a:p>
          <a:endParaRPr lang="es-ES"/>
        </a:p>
      </dgm:t>
    </dgm:pt>
    <dgm:pt modelId="{383B4538-C79A-4455-BAF9-D309D41166F2}" type="pres">
      <dgm:prSet presAssocID="{2AEB595C-07CB-4A0C-93A6-7681480AAF8A}" presName="img" presStyleLbl="fgImgPlace1" presStyleIdx="0" presStyleCnt="3" custScaleX="86999" custScaleY="1028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DDE7DF7-FEB5-40AD-924E-9287CC93A492}" type="pres">
      <dgm:prSet presAssocID="{2AEB595C-07CB-4A0C-93A6-7681480AAF8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11419-BD3A-4A62-B374-80114E9C3ADB}" type="pres">
      <dgm:prSet presAssocID="{D52F1B16-3A54-4135-B6BF-B2139ED994A0}" presName="spacer" presStyleCnt="0"/>
      <dgm:spPr/>
      <dgm:t>
        <a:bodyPr/>
        <a:lstStyle/>
        <a:p>
          <a:endParaRPr lang="es-ES"/>
        </a:p>
      </dgm:t>
    </dgm:pt>
    <dgm:pt modelId="{8E0208F9-77CB-4B86-B493-7C3BD465A842}" type="pres">
      <dgm:prSet presAssocID="{805C1177-371B-4579-BDB6-35AC2A5863DC}" presName="comp" presStyleCnt="0"/>
      <dgm:spPr/>
      <dgm:t>
        <a:bodyPr/>
        <a:lstStyle/>
        <a:p>
          <a:endParaRPr lang="es-ES"/>
        </a:p>
      </dgm:t>
    </dgm:pt>
    <dgm:pt modelId="{D4F98D0E-E3FF-40A9-860D-101790684892}" type="pres">
      <dgm:prSet presAssocID="{805C1177-371B-4579-BDB6-35AC2A5863DC}" presName="box" presStyleLbl="node1" presStyleIdx="1" presStyleCnt="3"/>
      <dgm:spPr/>
      <dgm:t>
        <a:bodyPr/>
        <a:lstStyle/>
        <a:p>
          <a:endParaRPr lang="es-ES"/>
        </a:p>
      </dgm:t>
    </dgm:pt>
    <dgm:pt modelId="{B2ECC337-6157-4696-B1C9-3BC055771B5C}" type="pres">
      <dgm:prSet presAssocID="{805C1177-371B-4579-BDB6-35AC2A5863DC}" presName="img" presStyleLbl="fgImgPlace1" presStyleIdx="1" presStyleCnt="3" custScaleX="91284" custScaleY="948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96787E-DE21-4991-9DE5-A72A6C86DFAF}" type="pres">
      <dgm:prSet presAssocID="{805C1177-371B-4579-BDB6-35AC2A5863D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92C32E-67B1-451C-A12A-EBF30F4A4C30}" type="pres">
      <dgm:prSet presAssocID="{3C008815-A0A4-4865-884F-D3DD27F8A82B}" presName="spacer" presStyleCnt="0"/>
      <dgm:spPr/>
      <dgm:t>
        <a:bodyPr/>
        <a:lstStyle/>
        <a:p>
          <a:endParaRPr lang="es-ES"/>
        </a:p>
      </dgm:t>
    </dgm:pt>
    <dgm:pt modelId="{3119F9F0-3A16-4AA0-97F1-49D486AE7A3F}" type="pres">
      <dgm:prSet presAssocID="{13DC8C00-C8ED-4391-8151-A74EA89D0155}" presName="comp" presStyleCnt="0"/>
      <dgm:spPr/>
      <dgm:t>
        <a:bodyPr/>
        <a:lstStyle/>
        <a:p>
          <a:endParaRPr lang="es-ES"/>
        </a:p>
      </dgm:t>
    </dgm:pt>
    <dgm:pt modelId="{4B159633-61BC-46E8-A169-4482B9D90219}" type="pres">
      <dgm:prSet presAssocID="{13DC8C00-C8ED-4391-8151-A74EA89D0155}" presName="box" presStyleLbl="node1" presStyleIdx="2" presStyleCnt="3"/>
      <dgm:spPr/>
      <dgm:t>
        <a:bodyPr/>
        <a:lstStyle/>
        <a:p>
          <a:endParaRPr lang="es-ES"/>
        </a:p>
      </dgm:t>
    </dgm:pt>
    <dgm:pt modelId="{34A91D04-1500-40E6-B232-3E91289046C9}" type="pres">
      <dgm:prSet presAssocID="{13DC8C00-C8ED-4391-8151-A74EA89D0155}" presName="img" presStyleLbl="fgImgPlace1" presStyleIdx="2" presStyleCnt="3" custScaleX="89141" custScaleY="869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5D2834-972F-4E03-A13A-EE1105BF3535}" type="pres">
      <dgm:prSet presAssocID="{13DC8C00-C8ED-4391-8151-A74EA89D01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695A4F-8757-45B8-96C3-EE3F3AB21197}" type="presOf" srcId="{2AEB595C-07CB-4A0C-93A6-7681480AAF8A}" destId="{6DDE7DF7-FEB5-40AD-924E-9287CC93A492}" srcOrd="1" destOrd="0" presId="urn:microsoft.com/office/officeart/2005/8/layout/vList4"/>
    <dgm:cxn modelId="{9F7596A7-E2A6-4D47-ACC6-F116733EC859}" type="presOf" srcId="{2AEB595C-07CB-4A0C-93A6-7681480AAF8A}" destId="{1A033E31-59B1-4DA2-A305-EAC5040C2E8A}" srcOrd="0" destOrd="0" presId="urn:microsoft.com/office/officeart/2005/8/layout/vList4"/>
    <dgm:cxn modelId="{9BE4CE68-B6CA-4969-AC09-C67ED64A58A8}" srcId="{770AC6B8-909A-476F-9423-8108F463F14B}" destId="{2AEB595C-07CB-4A0C-93A6-7681480AAF8A}" srcOrd="0" destOrd="0" parTransId="{453E2F84-4642-4505-84B7-03D675A4C7FF}" sibTransId="{D52F1B16-3A54-4135-B6BF-B2139ED994A0}"/>
    <dgm:cxn modelId="{7ADA77E0-309B-4CAB-BAD9-28F08CC7648F}" type="presOf" srcId="{13DC8C00-C8ED-4391-8151-A74EA89D0155}" destId="{7A5D2834-972F-4E03-A13A-EE1105BF3535}" srcOrd="1" destOrd="0" presId="urn:microsoft.com/office/officeart/2005/8/layout/vList4"/>
    <dgm:cxn modelId="{9CAE0289-5F1D-4268-9F8F-271EF04B6656}" type="presOf" srcId="{770AC6B8-909A-476F-9423-8108F463F14B}" destId="{030F198F-1736-4E96-80EB-829340640BC9}" srcOrd="0" destOrd="0" presId="urn:microsoft.com/office/officeart/2005/8/layout/vList4"/>
    <dgm:cxn modelId="{EBD69C14-3E8D-4B66-843D-3C15EF6B9BB4}" type="presOf" srcId="{805C1177-371B-4579-BDB6-35AC2A5863DC}" destId="{D4F98D0E-E3FF-40A9-860D-101790684892}" srcOrd="0" destOrd="0" presId="urn:microsoft.com/office/officeart/2005/8/layout/vList4"/>
    <dgm:cxn modelId="{EACD6F06-4B12-4E7D-BA0F-F8023E361F28}" type="presOf" srcId="{805C1177-371B-4579-BDB6-35AC2A5863DC}" destId="{0E96787E-DE21-4991-9DE5-A72A6C86DFAF}" srcOrd="1" destOrd="0" presId="urn:microsoft.com/office/officeart/2005/8/layout/vList4"/>
    <dgm:cxn modelId="{7B7DB45C-11AD-46B2-B539-C7F2590AFB1C}" type="presOf" srcId="{13DC8C00-C8ED-4391-8151-A74EA89D0155}" destId="{4B159633-61BC-46E8-A169-4482B9D90219}" srcOrd="0" destOrd="0" presId="urn:microsoft.com/office/officeart/2005/8/layout/vList4"/>
    <dgm:cxn modelId="{161C604B-FFF5-44ED-B322-84E004B47D3B}" srcId="{770AC6B8-909A-476F-9423-8108F463F14B}" destId="{13DC8C00-C8ED-4391-8151-A74EA89D0155}" srcOrd="2" destOrd="0" parTransId="{72BAD9F7-9362-46E7-B2F0-D39DDA7F2227}" sibTransId="{8CD77638-23E1-44B4-937A-56B3C2E70114}"/>
    <dgm:cxn modelId="{0FD3AF08-6B36-4462-AD1F-56E7EA8AD076}" srcId="{770AC6B8-909A-476F-9423-8108F463F14B}" destId="{805C1177-371B-4579-BDB6-35AC2A5863DC}" srcOrd="1" destOrd="0" parTransId="{D4575C2B-9BAE-4983-A57B-D92950A3806D}" sibTransId="{3C008815-A0A4-4865-884F-D3DD27F8A82B}"/>
    <dgm:cxn modelId="{DAD52B9F-9BAA-4C7D-8571-3FC49C6DE741}" type="presParOf" srcId="{030F198F-1736-4E96-80EB-829340640BC9}" destId="{31C509EF-028A-45D8-8849-E9DEB829821F}" srcOrd="0" destOrd="0" presId="urn:microsoft.com/office/officeart/2005/8/layout/vList4"/>
    <dgm:cxn modelId="{B23AC8F4-64EB-4FB1-BE3F-8C81F8CF741E}" type="presParOf" srcId="{31C509EF-028A-45D8-8849-E9DEB829821F}" destId="{1A033E31-59B1-4DA2-A305-EAC5040C2E8A}" srcOrd="0" destOrd="0" presId="urn:microsoft.com/office/officeart/2005/8/layout/vList4"/>
    <dgm:cxn modelId="{22EC7D64-1C12-4BC5-90FB-B6AAF2E144F2}" type="presParOf" srcId="{31C509EF-028A-45D8-8849-E9DEB829821F}" destId="{383B4538-C79A-4455-BAF9-D309D41166F2}" srcOrd="1" destOrd="0" presId="urn:microsoft.com/office/officeart/2005/8/layout/vList4"/>
    <dgm:cxn modelId="{6478A633-96C1-4443-AAC2-976BA37A4295}" type="presParOf" srcId="{31C509EF-028A-45D8-8849-E9DEB829821F}" destId="{6DDE7DF7-FEB5-40AD-924E-9287CC93A492}" srcOrd="2" destOrd="0" presId="urn:microsoft.com/office/officeart/2005/8/layout/vList4"/>
    <dgm:cxn modelId="{F86AA95F-2EF9-4B4F-AE26-9C704B4B4272}" type="presParOf" srcId="{030F198F-1736-4E96-80EB-829340640BC9}" destId="{19F11419-BD3A-4A62-B374-80114E9C3ADB}" srcOrd="1" destOrd="0" presId="urn:microsoft.com/office/officeart/2005/8/layout/vList4"/>
    <dgm:cxn modelId="{0B352291-BFA6-4FFF-BFEB-B634B559954B}" type="presParOf" srcId="{030F198F-1736-4E96-80EB-829340640BC9}" destId="{8E0208F9-77CB-4B86-B493-7C3BD465A842}" srcOrd="2" destOrd="0" presId="urn:microsoft.com/office/officeart/2005/8/layout/vList4"/>
    <dgm:cxn modelId="{9599F826-D72D-4EE9-9C39-FEA7041083D1}" type="presParOf" srcId="{8E0208F9-77CB-4B86-B493-7C3BD465A842}" destId="{D4F98D0E-E3FF-40A9-860D-101790684892}" srcOrd="0" destOrd="0" presId="urn:microsoft.com/office/officeart/2005/8/layout/vList4"/>
    <dgm:cxn modelId="{D6BA7259-61C3-4399-BC37-C15757B48A53}" type="presParOf" srcId="{8E0208F9-77CB-4B86-B493-7C3BD465A842}" destId="{B2ECC337-6157-4696-B1C9-3BC055771B5C}" srcOrd="1" destOrd="0" presId="urn:microsoft.com/office/officeart/2005/8/layout/vList4"/>
    <dgm:cxn modelId="{D851F4B2-6DD9-4002-B6FB-EE499C0EEF09}" type="presParOf" srcId="{8E0208F9-77CB-4B86-B493-7C3BD465A842}" destId="{0E96787E-DE21-4991-9DE5-A72A6C86DFAF}" srcOrd="2" destOrd="0" presId="urn:microsoft.com/office/officeart/2005/8/layout/vList4"/>
    <dgm:cxn modelId="{73E118B7-8984-48CF-B803-D8A97CC2C1F5}" type="presParOf" srcId="{030F198F-1736-4E96-80EB-829340640BC9}" destId="{5A92C32E-67B1-451C-A12A-EBF30F4A4C30}" srcOrd="3" destOrd="0" presId="urn:microsoft.com/office/officeart/2005/8/layout/vList4"/>
    <dgm:cxn modelId="{A0077747-99A4-4C5B-AC8A-FA9B0AA9AF70}" type="presParOf" srcId="{030F198F-1736-4E96-80EB-829340640BC9}" destId="{3119F9F0-3A16-4AA0-97F1-49D486AE7A3F}" srcOrd="4" destOrd="0" presId="urn:microsoft.com/office/officeart/2005/8/layout/vList4"/>
    <dgm:cxn modelId="{7C5B5266-8F03-46C4-9477-18931D96069C}" type="presParOf" srcId="{3119F9F0-3A16-4AA0-97F1-49D486AE7A3F}" destId="{4B159633-61BC-46E8-A169-4482B9D90219}" srcOrd="0" destOrd="0" presId="urn:microsoft.com/office/officeart/2005/8/layout/vList4"/>
    <dgm:cxn modelId="{D581B392-CDBD-4B0B-931E-EE3AF05159E9}" type="presParOf" srcId="{3119F9F0-3A16-4AA0-97F1-49D486AE7A3F}" destId="{34A91D04-1500-40E6-B232-3E91289046C9}" srcOrd="1" destOrd="0" presId="urn:microsoft.com/office/officeart/2005/8/layout/vList4"/>
    <dgm:cxn modelId="{E8A8883E-4945-4884-9ECB-5DF881DCC8D9}" type="presParOf" srcId="{3119F9F0-3A16-4AA0-97F1-49D486AE7A3F}" destId="{7A5D2834-972F-4E03-A13A-EE1105BF353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0AC6B8-909A-476F-9423-8108F463F14B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2AEB595C-07CB-4A0C-93A6-7681480AAF8A}">
      <dgm:prSet phldrT="[Texto]"/>
      <dgm:spPr/>
      <dgm:t>
        <a:bodyPr/>
        <a:lstStyle/>
        <a:p>
          <a:r>
            <a:rPr lang="es-ES" b="0" dirty="0" smtClean="0"/>
            <a:t>- Balances de 65 Empresas + Grandes de Bolivia (33%)</a:t>
          </a:r>
          <a:endParaRPr lang="es-ES" b="1" dirty="0"/>
        </a:p>
      </dgm:t>
    </dgm:pt>
    <dgm:pt modelId="{453E2F84-4642-4505-84B7-03D675A4C7FF}" type="parTrans" cxnId="{9BE4CE68-B6CA-4969-AC09-C67ED64A58A8}">
      <dgm:prSet/>
      <dgm:spPr/>
      <dgm:t>
        <a:bodyPr/>
        <a:lstStyle/>
        <a:p>
          <a:endParaRPr lang="es-ES"/>
        </a:p>
      </dgm:t>
    </dgm:pt>
    <dgm:pt modelId="{D52F1B16-3A54-4135-B6BF-B2139ED994A0}" type="sibTrans" cxnId="{9BE4CE68-B6CA-4969-AC09-C67ED64A58A8}">
      <dgm:prSet/>
      <dgm:spPr/>
      <dgm:t>
        <a:bodyPr/>
        <a:lstStyle/>
        <a:p>
          <a:endParaRPr lang="es-ES"/>
        </a:p>
      </dgm:t>
    </dgm:pt>
    <dgm:pt modelId="{805C1177-371B-4579-BDB6-35AC2A5863DC}">
      <dgm:prSet phldrT="[Texto]"/>
      <dgm:spPr/>
      <dgm:t>
        <a:bodyPr/>
        <a:lstStyle/>
        <a:p>
          <a:r>
            <a:rPr lang="es-ES" b="0" dirty="0" smtClean="0"/>
            <a:t>Balance al 31 de marzo de 2022.</a:t>
          </a:r>
          <a:endParaRPr lang="es-ES" b="0" dirty="0"/>
        </a:p>
      </dgm:t>
    </dgm:pt>
    <dgm:pt modelId="{D4575C2B-9BAE-4983-A57B-D92950A3806D}" type="parTrans" cxnId="{0FD3AF08-6B36-4462-AD1F-56E7EA8AD076}">
      <dgm:prSet/>
      <dgm:spPr/>
      <dgm:t>
        <a:bodyPr/>
        <a:lstStyle/>
        <a:p>
          <a:endParaRPr lang="es-ES"/>
        </a:p>
      </dgm:t>
    </dgm:pt>
    <dgm:pt modelId="{3C008815-A0A4-4865-884F-D3DD27F8A82B}" type="sibTrans" cxnId="{0FD3AF08-6B36-4462-AD1F-56E7EA8AD076}">
      <dgm:prSet/>
      <dgm:spPr/>
      <dgm:t>
        <a:bodyPr/>
        <a:lstStyle/>
        <a:p>
          <a:endParaRPr lang="es-ES"/>
        </a:p>
      </dgm:t>
    </dgm:pt>
    <dgm:pt modelId="{13DC8C00-C8ED-4391-8151-A74EA89D0155}">
      <dgm:prSet phldrT="[Texto]"/>
      <dgm:spPr/>
      <dgm:t>
        <a:bodyPr/>
        <a:lstStyle/>
        <a:p>
          <a:r>
            <a:rPr lang="es-ES" dirty="0" smtClean="0"/>
            <a:t>Utilidades : Var. 106% </a:t>
          </a:r>
          <a:endParaRPr lang="es-ES" dirty="0"/>
        </a:p>
      </dgm:t>
    </dgm:pt>
    <dgm:pt modelId="{72BAD9F7-9362-46E7-B2F0-D39DDA7F2227}" type="parTrans" cxnId="{161C604B-FFF5-44ED-B322-84E004B47D3B}">
      <dgm:prSet/>
      <dgm:spPr/>
      <dgm:t>
        <a:bodyPr/>
        <a:lstStyle/>
        <a:p>
          <a:endParaRPr lang="es-ES"/>
        </a:p>
      </dgm:t>
    </dgm:pt>
    <dgm:pt modelId="{8CD77638-23E1-44B4-937A-56B3C2E70114}" type="sibTrans" cxnId="{161C604B-FFF5-44ED-B322-84E004B47D3B}">
      <dgm:prSet/>
      <dgm:spPr/>
      <dgm:t>
        <a:bodyPr/>
        <a:lstStyle/>
        <a:p>
          <a:endParaRPr lang="es-ES"/>
        </a:p>
      </dgm:t>
    </dgm:pt>
    <dgm:pt modelId="{030F198F-1736-4E96-80EB-829340640BC9}" type="pres">
      <dgm:prSet presAssocID="{770AC6B8-909A-476F-9423-8108F463F1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C509EF-028A-45D8-8849-E9DEB829821F}" type="pres">
      <dgm:prSet presAssocID="{2AEB595C-07CB-4A0C-93A6-7681480AAF8A}" presName="comp" presStyleCnt="0"/>
      <dgm:spPr/>
      <dgm:t>
        <a:bodyPr/>
        <a:lstStyle/>
        <a:p>
          <a:endParaRPr lang="es-ES"/>
        </a:p>
      </dgm:t>
    </dgm:pt>
    <dgm:pt modelId="{1A033E31-59B1-4DA2-A305-EAC5040C2E8A}" type="pres">
      <dgm:prSet presAssocID="{2AEB595C-07CB-4A0C-93A6-7681480AAF8A}" presName="box" presStyleLbl="node1" presStyleIdx="0" presStyleCnt="3"/>
      <dgm:spPr/>
      <dgm:t>
        <a:bodyPr/>
        <a:lstStyle/>
        <a:p>
          <a:endParaRPr lang="es-ES"/>
        </a:p>
      </dgm:t>
    </dgm:pt>
    <dgm:pt modelId="{383B4538-C79A-4455-BAF9-D309D41166F2}" type="pres">
      <dgm:prSet presAssocID="{2AEB595C-07CB-4A0C-93A6-7681480AAF8A}" presName="img" presStyleLbl="fgImgPlace1" presStyleIdx="0" presStyleCnt="3" custScaleX="86999" custScaleY="1028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DDE7DF7-FEB5-40AD-924E-9287CC93A492}" type="pres">
      <dgm:prSet presAssocID="{2AEB595C-07CB-4A0C-93A6-7681480AAF8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11419-BD3A-4A62-B374-80114E9C3ADB}" type="pres">
      <dgm:prSet presAssocID="{D52F1B16-3A54-4135-B6BF-B2139ED994A0}" presName="spacer" presStyleCnt="0"/>
      <dgm:spPr/>
      <dgm:t>
        <a:bodyPr/>
        <a:lstStyle/>
        <a:p>
          <a:endParaRPr lang="es-ES"/>
        </a:p>
      </dgm:t>
    </dgm:pt>
    <dgm:pt modelId="{8E0208F9-77CB-4B86-B493-7C3BD465A842}" type="pres">
      <dgm:prSet presAssocID="{805C1177-371B-4579-BDB6-35AC2A5863DC}" presName="comp" presStyleCnt="0"/>
      <dgm:spPr/>
      <dgm:t>
        <a:bodyPr/>
        <a:lstStyle/>
        <a:p>
          <a:endParaRPr lang="es-ES"/>
        </a:p>
      </dgm:t>
    </dgm:pt>
    <dgm:pt modelId="{D4F98D0E-E3FF-40A9-860D-101790684892}" type="pres">
      <dgm:prSet presAssocID="{805C1177-371B-4579-BDB6-35AC2A5863DC}" presName="box" presStyleLbl="node1" presStyleIdx="1" presStyleCnt="3"/>
      <dgm:spPr/>
      <dgm:t>
        <a:bodyPr/>
        <a:lstStyle/>
        <a:p>
          <a:endParaRPr lang="es-ES"/>
        </a:p>
      </dgm:t>
    </dgm:pt>
    <dgm:pt modelId="{B2ECC337-6157-4696-B1C9-3BC055771B5C}" type="pres">
      <dgm:prSet presAssocID="{805C1177-371B-4579-BDB6-35AC2A5863DC}" presName="img" presStyleLbl="fgImgPlace1" presStyleIdx="1" presStyleCnt="3" custScaleX="91284" custScaleY="948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96787E-DE21-4991-9DE5-A72A6C86DFAF}" type="pres">
      <dgm:prSet presAssocID="{805C1177-371B-4579-BDB6-35AC2A5863D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92C32E-67B1-451C-A12A-EBF30F4A4C30}" type="pres">
      <dgm:prSet presAssocID="{3C008815-A0A4-4865-884F-D3DD27F8A82B}" presName="spacer" presStyleCnt="0"/>
      <dgm:spPr/>
      <dgm:t>
        <a:bodyPr/>
        <a:lstStyle/>
        <a:p>
          <a:endParaRPr lang="es-ES"/>
        </a:p>
      </dgm:t>
    </dgm:pt>
    <dgm:pt modelId="{3119F9F0-3A16-4AA0-97F1-49D486AE7A3F}" type="pres">
      <dgm:prSet presAssocID="{13DC8C00-C8ED-4391-8151-A74EA89D0155}" presName="comp" presStyleCnt="0"/>
      <dgm:spPr/>
      <dgm:t>
        <a:bodyPr/>
        <a:lstStyle/>
        <a:p>
          <a:endParaRPr lang="es-ES"/>
        </a:p>
      </dgm:t>
    </dgm:pt>
    <dgm:pt modelId="{4B159633-61BC-46E8-A169-4482B9D90219}" type="pres">
      <dgm:prSet presAssocID="{13DC8C00-C8ED-4391-8151-A74EA89D0155}" presName="box" presStyleLbl="node1" presStyleIdx="2" presStyleCnt="3"/>
      <dgm:spPr/>
      <dgm:t>
        <a:bodyPr/>
        <a:lstStyle/>
        <a:p>
          <a:endParaRPr lang="es-ES"/>
        </a:p>
      </dgm:t>
    </dgm:pt>
    <dgm:pt modelId="{34A91D04-1500-40E6-B232-3E91289046C9}" type="pres">
      <dgm:prSet presAssocID="{13DC8C00-C8ED-4391-8151-A74EA89D0155}" presName="img" presStyleLbl="fgImgPlace1" presStyleIdx="2" presStyleCnt="3" custScaleX="89141" custScaleY="869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5D2834-972F-4E03-A13A-EE1105BF3535}" type="pres">
      <dgm:prSet presAssocID="{13DC8C00-C8ED-4391-8151-A74EA89D01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695A4F-8757-45B8-96C3-EE3F3AB21197}" type="presOf" srcId="{2AEB595C-07CB-4A0C-93A6-7681480AAF8A}" destId="{6DDE7DF7-FEB5-40AD-924E-9287CC93A492}" srcOrd="1" destOrd="0" presId="urn:microsoft.com/office/officeart/2005/8/layout/vList4"/>
    <dgm:cxn modelId="{9F7596A7-E2A6-4D47-ACC6-F116733EC859}" type="presOf" srcId="{2AEB595C-07CB-4A0C-93A6-7681480AAF8A}" destId="{1A033E31-59B1-4DA2-A305-EAC5040C2E8A}" srcOrd="0" destOrd="0" presId="urn:microsoft.com/office/officeart/2005/8/layout/vList4"/>
    <dgm:cxn modelId="{9BE4CE68-B6CA-4969-AC09-C67ED64A58A8}" srcId="{770AC6B8-909A-476F-9423-8108F463F14B}" destId="{2AEB595C-07CB-4A0C-93A6-7681480AAF8A}" srcOrd="0" destOrd="0" parTransId="{453E2F84-4642-4505-84B7-03D675A4C7FF}" sibTransId="{D52F1B16-3A54-4135-B6BF-B2139ED994A0}"/>
    <dgm:cxn modelId="{7ADA77E0-309B-4CAB-BAD9-28F08CC7648F}" type="presOf" srcId="{13DC8C00-C8ED-4391-8151-A74EA89D0155}" destId="{7A5D2834-972F-4E03-A13A-EE1105BF3535}" srcOrd="1" destOrd="0" presId="urn:microsoft.com/office/officeart/2005/8/layout/vList4"/>
    <dgm:cxn modelId="{9CAE0289-5F1D-4268-9F8F-271EF04B6656}" type="presOf" srcId="{770AC6B8-909A-476F-9423-8108F463F14B}" destId="{030F198F-1736-4E96-80EB-829340640BC9}" srcOrd="0" destOrd="0" presId="urn:microsoft.com/office/officeart/2005/8/layout/vList4"/>
    <dgm:cxn modelId="{EBD69C14-3E8D-4B66-843D-3C15EF6B9BB4}" type="presOf" srcId="{805C1177-371B-4579-BDB6-35AC2A5863DC}" destId="{D4F98D0E-E3FF-40A9-860D-101790684892}" srcOrd="0" destOrd="0" presId="urn:microsoft.com/office/officeart/2005/8/layout/vList4"/>
    <dgm:cxn modelId="{EACD6F06-4B12-4E7D-BA0F-F8023E361F28}" type="presOf" srcId="{805C1177-371B-4579-BDB6-35AC2A5863DC}" destId="{0E96787E-DE21-4991-9DE5-A72A6C86DFAF}" srcOrd="1" destOrd="0" presId="urn:microsoft.com/office/officeart/2005/8/layout/vList4"/>
    <dgm:cxn modelId="{7B7DB45C-11AD-46B2-B539-C7F2590AFB1C}" type="presOf" srcId="{13DC8C00-C8ED-4391-8151-A74EA89D0155}" destId="{4B159633-61BC-46E8-A169-4482B9D90219}" srcOrd="0" destOrd="0" presId="urn:microsoft.com/office/officeart/2005/8/layout/vList4"/>
    <dgm:cxn modelId="{161C604B-FFF5-44ED-B322-84E004B47D3B}" srcId="{770AC6B8-909A-476F-9423-8108F463F14B}" destId="{13DC8C00-C8ED-4391-8151-A74EA89D0155}" srcOrd="2" destOrd="0" parTransId="{72BAD9F7-9362-46E7-B2F0-D39DDA7F2227}" sibTransId="{8CD77638-23E1-44B4-937A-56B3C2E70114}"/>
    <dgm:cxn modelId="{0FD3AF08-6B36-4462-AD1F-56E7EA8AD076}" srcId="{770AC6B8-909A-476F-9423-8108F463F14B}" destId="{805C1177-371B-4579-BDB6-35AC2A5863DC}" srcOrd="1" destOrd="0" parTransId="{D4575C2B-9BAE-4983-A57B-D92950A3806D}" sibTransId="{3C008815-A0A4-4865-884F-D3DD27F8A82B}"/>
    <dgm:cxn modelId="{DAD52B9F-9BAA-4C7D-8571-3FC49C6DE741}" type="presParOf" srcId="{030F198F-1736-4E96-80EB-829340640BC9}" destId="{31C509EF-028A-45D8-8849-E9DEB829821F}" srcOrd="0" destOrd="0" presId="urn:microsoft.com/office/officeart/2005/8/layout/vList4"/>
    <dgm:cxn modelId="{B23AC8F4-64EB-4FB1-BE3F-8C81F8CF741E}" type="presParOf" srcId="{31C509EF-028A-45D8-8849-E9DEB829821F}" destId="{1A033E31-59B1-4DA2-A305-EAC5040C2E8A}" srcOrd="0" destOrd="0" presId="urn:microsoft.com/office/officeart/2005/8/layout/vList4"/>
    <dgm:cxn modelId="{22EC7D64-1C12-4BC5-90FB-B6AAF2E144F2}" type="presParOf" srcId="{31C509EF-028A-45D8-8849-E9DEB829821F}" destId="{383B4538-C79A-4455-BAF9-D309D41166F2}" srcOrd="1" destOrd="0" presId="urn:microsoft.com/office/officeart/2005/8/layout/vList4"/>
    <dgm:cxn modelId="{6478A633-96C1-4443-AAC2-976BA37A4295}" type="presParOf" srcId="{31C509EF-028A-45D8-8849-E9DEB829821F}" destId="{6DDE7DF7-FEB5-40AD-924E-9287CC93A492}" srcOrd="2" destOrd="0" presId="urn:microsoft.com/office/officeart/2005/8/layout/vList4"/>
    <dgm:cxn modelId="{F86AA95F-2EF9-4B4F-AE26-9C704B4B4272}" type="presParOf" srcId="{030F198F-1736-4E96-80EB-829340640BC9}" destId="{19F11419-BD3A-4A62-B374-80114E9C3ADB}" srcOrd="1" destOrd="0" presId="urn:microsoft.com/office/officeart/2005/8/layout/vList4"/>
    <dgm:cxn modelId="{0B352291-BFA6-4FFF-BFEB-B634B559954B}" type="presParOf" srcId="{030F198F-1736-4E96-80EB-829340640BC9}" destId="{8E0208F9-77CB-4B86-B493-7C3BD465A842}" srcOrd="2" destOrd="0" presId="urn:microsoft.com/office/officeart/2005/8/layout/vList4"/>
    <dgm:cxn modelId="{9599F826-D72D-4EE9-9C39-FEA7041083D1}" type="presParOf" srcId="{8E0208F9-77CB-4B86-B493-7C3BD465A842}" destId="{D4F98D0E-E3FF-40A9-860D-101790684892}" srcOrd="0" destOrd="0" presId="urn:microsoft.com/office/officeart/2005/8/layout/vList4"/>
    <dgm:cxn modelId="{D6BA7259-61C3-4399-BC37-C15757B48A53}" type="presParOf" srcId="{8E0208F9-77CB-4B86-B493-7C3BD465A842}" destId="{B2ECC337-6157-4696-B1C9-3BC055771B5C}" srcOrd="1" destOrd="0" presId="urn:microsoft.com/office/officeart/2005/8/layout/vList4"/>
    <dgm:cxn modelId="{D851F4B2-6DD9-4002-B6FB-EE499C0EEF09}" type="presParOf" srcId="{8E0208F9-77CB-4B86-B493-7C3BD465A842}" destId="{0E96787E-DE21-4991-9DE5-A72A6C86DFAF}" srcOrd="2" destOrd="0" presId="urn:microsoft.com/office/officeart/2005/8/layout/vList4"/>
    <dgm:cxn modelId="{73E118B7-8984-48CF-B803-D8A97CC2C1F5}" type="presParOf" srcId="{030F198F-1736-4E96-80EB-829340640BC9}" destId="{5A92C32E-67B1-451C-A12A-EBF30F4A4C30}" srcOrd="3" destOrd="0" presId="urn:microsoft.com/office/officeart/2005/8/layout/vList4"/>
    <dgm:cxn modelId="{A0077747-99A4-4C5B-AC8A-FA9B0AA9AF70}" type="presParOf" srcId="{030F198F-1736-4E96-80EB-829340640BC9}" destId="{3119F9F0-3A16-4AA0-97F1-49D486AE7A3F}" srcOrd="4" destOrd="0" presId="urn:microsoft.com/office/officeart/2005/8/layout/vList4"/>
    <dgm:cxn modelId="{7C5B5266-8F03-46C4-9477-18931D96069C}" type="presParOf" srcId="{3119F9F0-3A16-4AA0-97F1-49D486AE7A3F}" destId="{4B159633-61BC-46E8-A169-4482B9D90219}" srcOrd="0" destOrd="0" presId="urn:microsoft.com/office/officeart/2005/8/layout/vList4"/>
    <dgm:cxn modelId="{D581B392-CDBD-4B0B-931E-EE3AF05159E9}" type="presParOf" srcId="{3119F9F0-3A16-4AA0-97F1-49D486AE7A3F}" destId="{34A91D04-1500-40E6-B232-3E91289046C9}" srcOrd="1" destOrd="0" presId="urn:microsoft.com/office/officeart/2005/8/layout/vList4"/>
    <dgm:cxn modelId="{E8A8883E-4945-4884-9ECB-5DF881DCC8D9}" type="presParOf" srcId="{3119F9F0-3A16-4AA0-97F1-49D486AE7A3F}" destId="{7A5D2834-972F-4E03-A13A-EE1105BF353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6D6254-6831-4C76-86B4-3182D28EC488}" type="doc">
      <dgm:prSet loTypeId="urn:microsoft.com/office/officeart/2005/8/layout/hList7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94DFBB3-42D3-48DF-BE37-E112A617AA0E}">
      <dgm:prSet phldrT="[Texto]"/>
      <dgm:spPr/>
      <dgm:t>
        <a:bodyPr/>
        <a:lstStyle/>
        <a:p>
          <a:r>
            <a:rPr lang="es-ES" b="1" dirty="0" smtClean="0">
              <a:solidFill>
                <a:srgbClr val="002060"/>
              </a:solidFill>
            </a:rPr>
            <a:t>Superávit Comercial por incremento de precios de </a:t>
          </a:r>
          <a:r>
            <a:rPr lang="es-ES" b="1" dirty="0" err="1" smtClean="0">
              <a:solidFill>
                <a:srgbClr val="002060"/>
              </a:solidFill>
            </a:rPr>
            <a:t>Commodities</a:t>
          </a:r>
          <a:r>
            <a:rPr lang="es-ES" b="1" dirty="0" smtClean="0">
              <a:solidFill>
                <a:srgbClr val="002060"/>
              </a:solidFill>
            </a:rPr>
            <a:t> </a:t>
          </a:r>
          <a:endParaRPr lang="es-ES" b="1" dirty="0">
            <a:solidFill>
              <a:srgbClr val="002060"/>
            </a:solidFill>
          </a:endParaRPr>
        </a:p>
      </dgm:t>
    </dgm:pt>
    <dgm:pt modelId="{75D5DE32-6BF1-4048-840A-32C142DBA1AC}" type="parTrans" cxnId="{74091013-F163-44CA-9BC3-42DA4FB786CE}">
      <dgm:prSet/>
      <dgm:spPr/>
      <dgm:t>
        <a:bodyPr/>
        <a:lstStyle/>
        <a:p>
          <a:endParaRPr lang="es-ES"/>
        </a:p>
      </dgm:t>
    </dgm:pt>
    <dgm:pt modelId="{3A2CFA23-1FDF-452C-836F-64C3AC2ABCB9}" type="sibTrans" cxnId="{74091013-F163-44CA-9BC3-42DA4FB786CE}">
      <dgm:prSet/>
      <dgm:spPr/>
      <dgm:t>
        <a:bodyPr/>
        <a:lstStyle/>
        <a:p>
          <a:endParaRPr lang="es-ES"/>
        </a:p>
      </dgm:t>
    </dgm:pt>
    <dgm:pt modelId="{0369267F-14F1-4371-944C-D6FE289E011E}">
      <dgm:prSet phldrT="[Texto]"/>
      <dgm:spPr/>
      <dgm:t>
        <a:bodyPr/>
        <a:lstStyle/>
        <a:p>
          <a:r>
            <a:rPr lang="es-ES" b="1" dirty="0" smtClean="0">
              <a:solidFill>
                <a:srgbClr val="002060"/>
              </a:solidFill>
            </a:rPr>
            <a:t>Baja inflación y tipo de cambio fijo, control y regulación de precios, subsidios, empresas públicas</a:t>
          </a:r>
          <a:endParaRPr lang="es-ES" b="1" dirty="0">
            <a:solidFill>
              <a:srgbClr val="002060"/>
            </a:solidFill>
          </a:endParaRPr>
        </a:p>
      </dgm:t>
    </dgm:pt>
    <dgm:pt modelId="{4864270D-42B0-448F-9A65-F37C8F0A5223}" type="parTrans" cxnId="{1298B73F-9D27-4421-81D7-1DFFA5BD3F0B}">
      <dgm:prSet/>
      <dgm:spPr/>
      <dgm:t>
        <a:bodyPr/>
        <a:lstStyle/>
        <a:p>
          <a:endParaRPr lang="es-ES"/>
        </a:p>
      </dgm:t>
    </dgm:pt>
    <dgm:pt modelId="{863F3BAA-B856-4A2B-9A8C-DBA55A6CCC57}" type="sibTrans" cxnId="{1298B73F-9D27-4421-81D7-1DFFA5BD3F0B}">
      <dgm:prSet/>
      <dgm:spPr/>
      <dgm:t>
        <a:bodyPr/>
        <a:lstStyle/>
        <a:p>
          <a:endParaRPr lang="es-ES"/>
        </a:p>
      </dgm:t>
    </dgm:pt>
    <dgm:pt modelId="{803CE056-5D38-4CDB-8341-D20BC8F5DA38}">
      <dgm:prSet phldrT="[Texto]"/>
      <dgm:spPr/>
      <dgm:t>
        <a:bodyPr/>
        <a:lstStyle/>
        <a:p>
          <a:r>
            <a:rPr lang="es-ES" b="1" dirty="0" smtClean="0">
              <a:solidFill>
                <a:srgbClr val="002060"/>
              </a:solidFill>
            </a:rPr>
            <a:t>Apertura actividades económicas post – </a:t>
          </a:r>
          <a:r>
            <a:rPr lang="es-ES" b="1" dirty="0" err="1" smtClean="0">
              <a:solidFill>
                <a:srgbClr val="002060"/>
              </a:solidFill>
            </a:rPr>
            <a:t>Covid</a:t>
          </a:r>
          <a:r>
            <a:rPr lang="es-ES" b="1" dirty="0" smtClean="0">
              <a:solidFill>
                <a:srgbClr val="002060"/>
              </a:solidFill>
            </a:rPr>
            <a:t> – 19 y mayor nivel de vacunación </a:t>
          </a:r>
          <a:r>
            <a:rPr lang="es-ES" b="1" dirty="0" err="1" smtClean="0">
              <a:solidFill>
                <a:srgbClr val="002060"/>
              </a:solidFill>
            </a:rPr>
            <a:t>Covid</a:t>
          </a:r>
          <a:r>
            <a:rPr lang="es-ES" b="1" dirty="0" smtClean="0">
              <a:solidFill>
                <a:srgbClr val="002060"/>
              </a:solidFill>
            </a:rPr>
            <a:t> - 19</a:t>
          </a:r>
          <a:endParaRPr lang="es-ES" b="1" dirty="0">
            <a:solidFill>
              <a:srgbClr val="002060"/>
            </a:solidFill>
          </a:endParaRPr>
        </a:p>
      </dgm:t>
    </dgm:pt>
    <dgm:pt modelId="{C71118F3-43E7-41EB-B436-1B3C6F952152}" type="parTrans" cxnId="{AE766FC4-6D04-45C1-B8D3-F50D0774976B}">
      <dgm:prSet/>
      <dgm:spPr/>
      <dgm:t>
        <a:bodyPr/>
        <a:lstStyle/>
        <a:p>
          <a:endParaRPr lang="es-ES"/>
        </a:p>
      </dgm:t>
    </dgm:pt>
    <dgm:pt modelId="{AB8B6257-C88F-41B0-8D26-680CCC8FB32D}" type="sibTrans" cxnId="{AE766FC4-6D04-45C1-B8D3-F50D0774976B}">
      <dgm:prSet/>
      <dgm:spPr/>
      <dgm:t>
        <a:bodyPr/>
        <a:lstStyle/>
        <a:p>
          <a:endParaRPr lang="es-ES"/>
        </a:p>
      </dgm:t>
    </dgm:pt>
    <dgm:pt modelId="{A73AB214-653F-4372-884F-C15DF4FD2BAD}">
      <dgm:prSet phldrT="[Texto]"/>
      <dgm:spPr/>
      <dgm:t>
        <a:bodyPr/>
        <a:lstStyle/>
        <a:p>
          <a:r>
            <a:rPr lang="es-ES" b="1" dirty="0" smtClean="0">
              <a:solidFill>
                <a:srgbClr val="002060"/>
              </a:solidFill>
            </a:rPr>
            <a:t>Mayor nivel de vacunación </a:t>
          </a:r>
          <a:r>
            <a:rPr lang="es-ES" b="1" dirty="0" err="1" smtClean="0">
              <a:solidFill>
                <a:srgbClr val="002060"/>
              </a:solidFill>
            </a:rPr>
            <a:t>Covid</a:t>
          </a:r>
          <a:r>
            <a:rPr lang="es-ES" b="1" dirty="0" smtClean="0">
              <a:solidFill>
                <a:srgbClr val="002060"/>
              </a:solidFill>
            </a:rPr>
            <a:t> -19</a:t>
          </a:r>
          <a:endParaRPr lang="es-ES" b="1" dirty="0">
            <a:solidFill>
              <a:srgbClr val="002060"/>
            </a:solidFill>
          </a:endParaRPr>
        </a:p>
      </dgm:t>
    </dgm:pt>
    <dgm:pt modelId="{D4BB7BD1-DFA3-4630-9D66-A9B5715E8429}" type="parTrans" cxnId="{6D6DEE7C-BD36-4C91-88C0-8D3AF4C82DF2}">
      <dgm:prSet/>
      <dgm:spPr/>
      <dgm:t>
        <a:bodyPr/>
        <a:lstStyle/>
        <a:p>
          <a:endParaRPr lang="es-ES"/>
        </a:p>
      </dgm:t>
    </dgm:pt>
    <dgm:pt modelId="{73B2AA95-CD8E-4F6E-9157-1B040BDCBD53}" type="sibTrans" cxnId="{6D6DEE7C-BD36-4C91-88C0-8D3AF4C82DF2}">
      <dgm:prSet/>
      <dgm:spPr/>
      <dgm:t>
        <a:bodyPr/>
        <a:lstStyle/>
        <a:p>
          <a:endParaRPr lang="es-ES"/>
        </a:p>
      </dgm:t>
    </dgm:pt>
    <dgm:pt modelId="{0F9F2EE7-949D-4C5A-B545-ABAD0DB71006}">
      <dgm:prSet phldrT="[Texto]"/>
      <dgm:spPr/>
      <dgm:t>
        <a:bodyPr/>
        <a:lstStyle/>
        <a:p>
          <a:r>
            <a:rPr lang="es-ES" b="1" dirty="0" smtClean="0">
              <a:solidFill>
                <a:srgbClr val="002060"/>
              </a:solidFill>
            </a:rPr>
            <a:t>Mayor inversión pública e incremento de </a:t>
          </a:r>
          <a:r>
            <a:rPr lang="es-ES" b="1" dirty="0" err="1" smtClean="0">
              <a:solidFill>
                <a:srgbClr val="002060"/>
              </a:solidFill>
            </a:rPr>
            <a:t>reaudaciones</a:t>
          </a:r>
          <a:r>
            <a:rPr lang="es-ES" b="1" dirty="0" smtClean="0">
              <a:solidFill>
                <a:srgbClr val="002060"/>
              </a:solidFill>
            </a:rPr>
            <a:t> del SIN . </a:t>
          </a:r>
          <a:endParaRPr lang="es-ES" b="1" dirty="0">
            <a:solidFill>
              <a:srgbClr val="002060"/>
            </a:solidFill>
          </a:endParaRPr>
        </a:p>
      </dgm:t>
    </dgm:pt>
    <dgm:pt modelId="{72CBF2C1-81AB-4A07-9C81-C7559F71075C}" type="parTrans" cxnId="{CA2870B2-8872-428D-A533-2B8F8E31D431}">
      <dgm:prSet/>
      <dgm:spPr/>
      <dgm:t>
        <a:bodyPr/>
        <a:lstStyle/>
        <a:p>
          <a:endParaRPr lang="es-ES"/>
        </a:p>
      </dgm:t>
    </dgm:pt>
    <dgm:pt modelId="{9B8C9551-0E13-4B4C-993E-29F619CB21BD}" type="sibTrans" cxnId="{CA2870B2-8872-428D-A533-2B8F8E31D431}">
      <dgm:prSet/>
      <dgm:spPr/>
      <dgm:t>
        <a:bodyPr/>
        <a:lstStyle/>
        <a:p>
          <a:endParaRPr lang="es-ES"/>
        </a:p>
      </dgm:t>
    </dgm:pt>
    <dgm:pt modelId="{86DCB002-5A7B-4A96-AA18-6E51D30BCDF4}">
      <dgm:prSet/>
      <dgm:spPr/>
      <dgm:t>
        <a:bodyPr/>
        <a:lstStyle/>
        <a:p>
          <a:r>
            <a:rPr lang="es-ES" b="1" dirty="0" err="1" smtClean="0">
              <a:solidFill>
                <a:srgbClr val="002060"/>
              </a:solidFill>
            </a:rPr>
            <a:t>Reduccción</a:t>
          </a:r>
          <a:r>
            <a:rPr lang="es-ES" b="1" dirty="0" smtClean="0">
              <a:solidFill>
                <a:srgbClr val="002060"/>
              </a:solidFill>
            </a:rPr>
            <a:t> del desempleo y crecimiento  </a:t>
          </a:r>
          <a:r>
            <a:rPr lang="es-ES" b="1" dirty="0" err="1" smtClean="0">
              <a:solidFill>
                <a:srgbClr val="002060"/>
              </a:solidFill>
            </a:rPr>
            <a:t>inercialde</a:t>
          </a:r>
          <a:r>
            <a:rPr lang="es-ES" b="1" dirty="0" smtClean="0">
              <a:solidFill>
                <a:srgbClr val="002060"/>
              </a:solidFill>
            </a:rPr>
            <a:t> créditos. </a:t>
          </a:r>
          <a:endParaRPr lang="es-ES" b="1" dirty="0">
            <a:solidFill>
              <a:srgbClr val="002060"/>
            </a:solidFill>
          </a:endParaRPr>
        </a:p>
      </dgm:t>
    </dgm:pt>
    <dgm:pt modelId="{8F510006-BE6A-4F19-A950-AE406C058F07}" type="parTrans" cxnId="{087DB0B5-5E07-4F2A-BA1F-9AFB6DF2788E}">
      <dgm:prSet/>
      <dgm:spPr/>
      <dgm:t>
        <a:bodyPr/>
        <a:lstStyle/>
        <a:p>
          <a:endParaRPr lang="es-ES"/>
        </a:p>
      </dgm:t>
    </dgm:pt>
    <dgm:pt modelId="{1F4443C6-835B-46CB-AB2A-D1BDEB761E96}" type="sibTrans" cxnId="{087DB0B5-5E07-4F2A-BA1F-9AFB6DF2788E}">
      <dgm:prSet/>
      <dgm:spPr/>
      <dgm:t>
        <a:bodyPr/>
        <a:lstStyle/>
        <a:p>
          <a:endParaRPr lang="es-ES"/>
        </a:p>
      </dgm:t>
    </dgm:pt>
    <dgm:pt modelId="{543B2DAE-608E-4485-A025-29F1545AB05B}" type="pres">
      <dgm:prSet presAssocID="{D16D6254-6831-4C76-86B4-3182D28EC4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8684D2A-A63D-48FE-8CA2-A5CEB9E1D4CA}" type="pres">
      <dgm:prSet presAssocID="{D16D6254-6831-4C76-86B4-3182D28EC488}" presName="fgShape" presStyleLbl="fgShp" presStyleIdx="0" presStyleCnt="1" custLinFactNeighborX="1" custLinFactNeighborY="-2794"/>
      <dgm:spPr/>
    </dgm:pt>
    <dgm:pt modelId="{7B14A64B-82DB-4FE9-B2F4-BC4F90F0D2A4}" type="pres">
      <dgm:prSet presAssocID="{D16D6254-6831-4C76-86B4-3182D28EC488}" presName="linComp" presStyleCnt="0"/>
      <dgm:spPr/>
    </dgm:pt>
    <dgm:pt modelId="{B2B9F14C-C29A-4CC1-884B-E252A8A5C56D}" type="pres">
      <dgm:prSet presAssocID="{394DFBB3-42D3-48DF-BE37-E112A617AA0E}" presName="compNode" presStyleCnt="0"/>
      <dgm:spPr/>
    </dgm:pt>
    <dgm:pt modelId="{BBBF8092-3C2F-48D5-8982-AB24B9E61E4D}" type="pres">
      <dgm:prSet presAssocID="{394DFBB3-42D3-48DF-BE37-E112A617AA0E}" presName="bkgdShape" presStyleLbl="node1" presStyleIdx="0" presStyleCnt="6"/>
      <dgm:spPr/>
      <dgm:t>
        <a:bodyPr/>
        <a:lstStyle/>
        <a:p>
          <a:endParaRPr lang="es-ES"/>
        </a:p>
      </dgm:t>
    </dgm:pt>
    <dgm:pt modelId="{8073A24B-0CEC-44F5-9B8C-93B87A8FD8B5}" type="pres">
      <dgm:prSet presAssocID="{394DFBB3-42D3-48DF-BE37-E112A617AA0E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9912AC-60F1-41AA-B807-40412F4AEF8B}" type="pres">
      <dgm:prSet presAssocID="{394DFBB3-42D3-48DF-BE37-E112A617AA0E}" presName="invisiNode" presStyleLbl="node1" presStyleIdx="0" presStyleCnt="6"/>
      <dgm:spPr/>
    </dgm:pt>
    <dgm:pt modelId="{268021E8-10B0-4954-AAC1-B9325712A5C0}" type="pres">
      <dgm:prSet presAssocID="{394DFBB3-42D3-48DF-BE37-E112A617AA0E}" presName="imagNode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7CB20FF-427B-4118-B6B1-34E3C1DA3A9F}" type="pres">
      <dgm:prSet presAssocID="{3A2CFA23-1FDF-452C-836F-64C3AC2ABCB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B434581-24B4-4920-BADA-A501F793D600}" type="pres">
      <dgm:prSet presAssocID="{0F9F2EE7-949D-4C5A-B545-ABAD0DB71006}" presName="compNode" presStyleCnt="0"/>
      <dgm:spPr/>
    </dgm:pt>
    <dgm:pt modelId="{FF08F550-7A4E-4E50-A406-D33A778CE37B}" type="pres">
      <dgm:prSet presAssocID="{0F9F2EE7-949D-4C5A-B545-ABAD0DB71006}" presName="bkgdShape" presStyleLbl="node1" presStyleIdx="1" presStyleCnt="6"/>
      <dgm:spPr/>
      <dgm:t>
        <a:bodyPr/>
        <a:lstStyle/>
        <a:p>
          <a:endParaRPr lang="es-ES"/>
        </a:p>
      </dgm:t>
    </dgm:pt>
    <dgm:pt modelId="{D3BF84AE-E15F-4536-B384-AEA0EA7294B5}" type="pres">
      <dgm:prSet presAssocID="{0F9F2EE7-949D-4C5A-B545-ABAD0DB71006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247280-BA48-4A1E-9C9F-391EC684907F}" type="pres">
      <dgm:prSet presAssocID="{0F9F2EE7-949D-4C5A-B545-ABAD0DB71006}" presName="invisiNode" presStyleLbl="node1" presStyleIdx="1" presStyleCnt="6"/>
      <dgm:spPr/>
    </dgm:pt>
    <dgm:pt modelId="{DDAAA3D6-F01D-4492-AE39-99D179F4A348}" type="pres">
      <dgm:prSet presAssocID="{0F9F2EE7-949D-4C5A-B545-ABAD0DB71006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1301677-9E2C-40F9-9271-B2377DC83BD2}" type="pres">
      <dgm:prSet presAssocID="{9B8C9551-0E13-4B4C-993E-29F619CB21B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F7B9C2F-6CDC-4584-8E36-137A8473847E}" type="pres">
      <dgm:prSet presAssocID="{86DCB002-5A7B-4A96-AA18-6E51D30BCDF4}" presName="compNode" presStyleCnt="0"/>
      <dgm:spPr/>
    </dgm:pt>
    <dgm:pt modelId="{028EE73A-428D-4BB6-8354-7CFB782CEA12}" type="pres">
      <dgm:prSet presAssocID="{86DCB002-5A7B-4A96-AA18-6E51D30BCDF4}" presName="bkgdShape" presStyleLbl="node1" presStyleIdx="2" presStyleCnt="6" custLinFactNeighborY="951"/>
      <dgm:spPr/>
      <dgm:t>
        <a:bodyPr/>
        <a:lstStyle/>
        <a:p>
          <a:endParaRPr lang="es-ES"/>
        </a:p>
      </dgm:t>
    </dgm:pt>
    <dgm:pt modelId="{1CA22426-1DAE-4470-9ADC-35D24FF64BE0}" type="pres">
      <dgm:prSet presAssocID="{86DCB002-5A7B-4A96-AA18-6E51D30BCDF4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9D8A49-9B59-497D-9C0B-798BFF0EF4EF}" type="pres">
      <dgm:prSet presAssocID="{86DCB002-5A7B-4A96-AA18-6E51D30BCDF4}" presName="invisiNode" presStyleLbl="node1" presStyleIdx="2" presStyleCnt="6"/>
      <dgm:spPr/>
    </dgm:pt>
    <dgm:pt modelId="{028DEFBF-C809-4BDD-BB2C-E560DF6B5C03}" type="pres">
      <dgm:prSet presAssocID="{86DCB002-5A7B-4A96-AA18-6E51D30BCDF4}" presName="imagNode" presStyleLbl="fgImgPlace1" presStyleIdx="2" presStyleCnt="6" custLinFactNeighborX="3354" custLinFactNeighborY="-247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7E2933D-C29D-4DC1-9F26-34C3BFE8D86F}" type="pres">
      <dgm:prSet presAssocID="{1F4443C6-835B-46CB-AB2A-D1BDEB761E9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89355A2-33B7-438C-959A-FCA6B5519E54}" type="pres">
      <dgm:prSet presAssocID="{803CE056-5D38-4CDB-8341-D20BC8F5DA38}" presName="compNode" presStyleCnt="0"/>
      <dgm:spPr/>
    </dgm:pt>
    <dgm:pt modelId="{3B325CA7-B5A5-433B-A1D6-691B3CB15CF8}" type="pres">
      <dgm:prSet presAssocID="{803CE056-5D38-4CDB-8341-D20BC8F5DA38}" presName="bkgdShape" presStyleLbl="node1" presStyleIdx="3" presStyleCnt="6"/>
      <dgm:spPr/>
      <dgm:t>
        <a:bodyPr/>
        <a:lstStyle/>
        <a:p>
          <a:endParaRPr lang="es-ES"/>
        </a:p>
      </dgm:t>
    </dgm:pt>
    <dgm:pt modelId="{3A28595F-1D95-45CE-B9CF-54380BF0AA11}" type="pres">
      <dgm:prSet presAssocID="{803CE056-5D38-4CDB-8341-D20BC8F5DA38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7C578F-9B64-4DD2-AED9-6ED43CD7F811}" type="pres">
      <dgm:prSet presAssocID="{803CE056-5D38-4CDB-8341-D20BC8F5DA38}" presName="invisiNode" presStyleLbl="node1" presStyleIdx="3" presStyleCnt="6"/>
      <dgm:spPr/>
    </dgm:pt>
    <dgm:pt modelId="{5421CE7B-231F-44AA-9DDB-DDF1AFFA5657}" type="pres">
      <dgm:prSet presAssocID="{803CE056-5D38-4CDB-8341-D20BC8F5DA38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44CB2D9-ACCF-4F6D-9282-735DCCE7FE2D}" type="pres">
      <dgm:prSet presAssocID="{AB8B6257-C88F-41B0-8D26-680CCC8FB32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FB50C00-67A3-4BDB-BC14-23BB9F836859}" type="pres">
      <dgm:prSet presAssocID="{A73AB214-653F-4372-884F-C15DF4FD2BAD}" presName="compNode" presStyleCnt="0"/>
      <dgm:spPr/>
    </dgm:pt>
    <dgm:pt modelId="{46AC1270-8774-4641-BE39-9B8AF1B52E3E}" type="pres">
      <dgm:prSet presAssocID="{A73AB214-653F-4372-884F-C15DF4FD2BAD}" presName="bkgdShape" presStyleLbl="node1" presStyleIdx="4" presStyleCnt="6" custLinFactNeighborX="3823" custLinFactNeighborY="-2093"/>
      <dgm:spPr/>
      <dgm:t>
        <a:bodyPr/>
        <a:lstStyle/>
        <a:p>
          <a:endParaRPr lang="es-ES"/>
        </a:p>
      </dgm:t>
    </dgm:pt>
    <dgm:pt modelId="{797240E4-7BFC-4E60-BCBC-597A9FF771CA}" type="pres">
      <dgm:prSet presAssocID="{A73AB214-653F-4372-884F-C15DF4FD2BAD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C13370-8FF4-4212-B5E7-F88BDCB92C1F}" type="pres">
      <dgm:prSet presAssocID="{A73AB214-653F-4372-884F-C15DF4FD2BAD}" presName="invisiNode" presStyleLbl="node1" presStyleIdx="4" presStyleCnt="6"/>
      <dgm:spPr/>
    </dgm:pt>
    <dgm:pt modelId="{25952565-24A7-4F39-B5C0-008B16774FE8}" type="pres">
      <dgm:prSet presAssocID="{A73AB214-653F-4372-884F-C15DF4FD2BAD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1ACE59B-E6E5-4319-85AF-F6773FFA93EF}" type="pres">
      <dgm:prSet presAssocID="{73B2AA95-CD8E-4F6E-9157-1B040BDCBD5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0FBC9A3-7336-47B2-AABC-EE2CC00D954D}" type="pres">
      <dgm:prSet presAssocID="{0369267F-14F1-4371-944C-D6FE289E011E}" presName="compNode" presStyleCnt="0"/>
      <dgm:spPr/>
    </dgm:pt>
    <dgm:pt modelId="{1428D1EF-B8B9-43FD-A2F8-6765427DBA7E}" type="pres">
      <dgm:prSet presAssocID="{0369267F-14F1-4371-944C-D6FE289E011E}" presName="bkgdShape" presStyleLbl="node1" presStyleIdx="5" presStyleCnt="6"/>
      <dgm:spPr/>
      <dgm:t>
        <a:bodyPr/>
        <a:lstStyle/>
        <a:p>
          <a:endParaRPr lang="es-ES"/>
        </a:p>
      </dgm:t>
    </dgm:pt>
    <dgm:pt modelId="{EB2FB736-F210-4A67-B657-19827E8BFC1D}" type="pres">
      <dgm:prSet presAssocID="{0369267F-14F1-4371-944C-D6FE289E011E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CC4A85-AC79-4E0E-92E5-015286F511E4}" type="pres">
      <dgm:prSet presAssocID="{0369267F-14F1-4371-944C-D6FE289E011E}" presName="invisiNode" presStyleLbl="node1" presStyleIdx="5" presStyleCnt="6"/>
      <dgm:spPr/>
    </dgm:pt>
    <dgm:pt modelId="{23C1D911-F369-4A5D-8050-BD4F8F507647}" type="pres">
      <dgm:prSet presAssocID="{0369267F-14F1-4371-944C-D6FE289E011E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E26A85A7-B4DC-47B6-94D6-BB3BC84BE0DE}" type="presOf" srcId="{803CE056-5D38-4CDB-8341-D20BC8F5DA38}" destId="{3A28595F-1D95-45CE-B9CF-54380BF0AA11}" srcOrd="1" destOrd="0" presId="urn:microsoft.com/office/officeart/2005/8/layout/hList7"/>
    <dgm:cxn modelId="{81C62E65-5867-4E44-B538-4EEB44DAC920}" type="presOf" srcId="{AB8B6257-C88F-41B0-8D26-680CCC8FB32D}" destId="{344CB2D9-ACCF-4F6D-9282-735DCCE7FE2D}" srcOrd="0" destOrd="0" presId="urn:microsoft.com/office/officeart/2005/8/layout/hList7"/>
    <dgm:cxn modelId="{CA2870B2-8872-428D-A533-2B8F8E31D431}" srcId="{D16D6254-6831-4C76-86B4-3182D28EC488}" destId="{0F9F2EE7-949D-4C5A-B545-ABAD0DB71006}" srcOrd="1" destOrd="0" parTransId="{72CBF2C1-81AB-4A07-9C81-C7559F71075C}" sibTransId="{9B8C9551-0E13-4B4C-993E-29F619CB21BD}"/>
    <dgm:cxn modelId="{74091013-F163-44CA-9BC3-42DA4FB786CE}" srcId="{D16D6254-6831-4C76-86B4-3182D28EC488}" destId="{394DFBB3-42D3-48DF-BE37-E112A617AA0E}" srcOrd="0" destOrd="0" parTransId="{75D5DE32-6BF1-4048-840A-32C142DBA1AC}" sibTransId="{3A2CFA23-1FDF-452C-836F-64C3AC2ABCB9}"/>
    <dgm:cxn modelId="{AE766FC4-6D04-45C1-B8D3-F50D0774976B}" srcId="{D16D6254-6831-4C76-86B4-3182D28EC488}" destId="{803CE056-5D38-4CDB-8341-D20BC8F5DA38}" srcOrd="3" destOrd="0" parTransId="{C71118F3-43E7-41EB-B436-1B3C6F952152}" sibTransId="{AB8B6257-C88F-41B0-8D26-680CCC8FB32D}"/>
    <dgm:cxn modelId="{EA11B9E5-EDA9-4423-96F9-AE4F21833FDE}" type="presOf" srcId="{3A2CFA23-1FDF-452C-836F-64C3AC2ABCB9}" destId="{77CB20FF-427B-4118-B6B1-34E3C1DA3A9F}" srcOrd="0" destOrd="0" presId="urn:microsoft.com/office/officeart/2005/8/layout/hList7"/>
    <dgm:cxn modelId="{1F7F4151-7FF8-4F89-A16E-18822C7E7FC6}" type="presOf" srcId="{0369267F-14F1-4371-944C-D6FE289E011E}" destId="{1428D1EF-B8B9-43FD-A2F8-6765427DBA7E}" srcOrd="0" destOrd="0" presId="urn:microsoft.com/office/officeart/2005/8/layout/hList7"/>
    <dgm:cxn modelId="{67AF7111-76E5-47A2-A03B-975A7E8B2470}" type="presOf" srcId="{86DCB002-5A7B-4A96-AA18-6E51D30BCDF4}" destId="{1CA22426-1DAE-4470-9ADC-35D24FF64BE0}" srcOrd="1" destOrd="0" presId="urn:microsoft.com/office/officeart/2005/8/layout/hList7"/>
    <dgm:cxn modelId="{AD178494-2193-4D19-A464-9BF0C76E1E75}" type="presOf" srcId="{86DCB002-5A7B-4A96-AA18-6E51D30BCDF4}" destId="{028EE73A-428D-4BB6-8354-7CFB782CEA12}" srcOrd="0" destOrd="0" presId="urn:microsoft.com/office/officeart/2005/8/layout/hList7"/>
    <dgm:cxn modelId="{D2A68557-920A-4E48-A9D4-22C5B620F3DF}" type="presOf" srcId="{0F9F2EE7-949D-4C5A-B545-ABAD0DB71006}" destId="{D3BF84AE-E15F-4536-B384-AEA0EA7294B5}" srcOrd="1" destOrd="0" presId="urn:microsoft.com/office/officeart/2005/8/layout/hList7"/>
    <dgm:cxn modelId="{E6F0086F-0513-405B-B3D3-9EBDF4BB0C0B}" type="presOf" srcId="{803CE056-5D38-4CDB-8341-D20BC8F5DA38}" destId="{3B325CA7-B5A5-433B-A1D6-691B3CB15CF8}" srcOrd="0" destOrd="0" presId="urn:microsoft.com/office/officeart/2005/8/layout/hList7"/>
    <dgm:cxn modelId="{79E98559-7D20-485F-A914-257150BF08D9}" type="presOf" srcId="{1F4443C6-835B-46CB-AB2A-D1BDEB761E96}" destId="{07E2933D-C29D-4DC1-9F26-34C3BFE8D86F}" srcOrd="0" destOrd="0" presId="urn:microsoft.com/office/officeart/2005/8/layout/hList7"/>
    <dgm:cxn modelId="{6D6DEE7C-BD36-4C91-88C0-8D3AF4C82DF2}" srcId="{D16D6254-6831-4C76-86B4-3182D28EC488}" destId="{A73AB214-653F-4372-884F-C15DF4FD2BAD}" srcOrd="4" destOrd="0" parTransId="{D4BB7BD1-DFA3-4630-9D66-A9B5715E8429}" sibTransId="{73B2AA95-CD8E-4F6E-9157-1B040BDCBD53}"/>
    <dgm:cxn modelId="{3207F6F9-99DA-4602-B322-9B1BE9ABB3E4}" type="presOf" srcId="{394DFBB3-42D3-48DF-BE37-E112A617AA0E}" destId="{8073A24B-0CEC-44F5-9B8C-93B87A8FD8B5}" srcOrd="1" destOrd="0" presId="urn:microsoft.com/office/officeart/2005/8/layout/hList7"/>
    <dgm:cxn modelId="{AE4319B3-C607-4606-85C8-25AF7B0921EF}" type="presOf" srcId="{D16D6254-6831-4C76-86B4-3182D28EC488}" destId="{543B2DAE-608E-4485-A025-29F1545AB05B}" srcOrd="0" destOrd="0" presId="urn:microsoft.com/office/officeart/2005/8/layout/hList7"/>
    <dgm:cxn modelId="{EBC879D5-0819-425C-896A-7E94265A3DFB}" type="presOf" srcId="{A73AB214-653F-4372-884F-C15DF4FD2BAD}" destId="{797240E4-7BFC-4E60-BCBC-597A9FF771CA}" srcOrd="1" destOrd="0" presId="urn:microsoft.com/office/officeart/2005/8/layout/hList7"/>
    <dgm:cxn modelId="{57CA8E09-65F9-4F74-844E-8FAED7EDCAB8}" type="presOf" srcId="{0F9F2EE7-949D-4C5A-B545-ABAD0DB71006}" destId="{FF08F550-7A4E-4E50-A406-D33A778CE37B}" srcOrd="0" destOrd="0" presId="urn:microsoft.com/office/officeart/2005/8/layout/hList7"/>
    <dgm:cxn modelId="{B2A87A1B-62C5-4A31-B671-8D34458F7267}" type="presOf" srcId="{9B8C9551-0E13-4B4C-993E-29F619CB21BD}" destId="{F1301677-9E2C-40F9-9271-B2377DC83BD2}" srcOrd="0" destOrd="0" presId="urn:microsoft.com/office/officeart/2005/8/layout/hList7"/>
    <dgm:cxn modelId="{CBE6FC75-97AC-468C-B33A-1F0FB1B3A39C}" type="presOf" srcId="{394DFBB3-42D3-48DF-BE37-E112A617AA0E}" destId="{BBBF8092-3C2F-48D5-8982-AB24B9E61E4D}" srcOrd="0" destOrd="0" presId="urn:microsoft.com/office/officeart/2005/8/layout/hList7"/>
    <dgm:cxn modelId="{8B3B3FBB-1EF2-40CB-8AC2-9A6EAFF6EC2C}" type="presOf" srcId="{0369267F-14F1-4371-944C-D6FE289E011E}" destId="{EB2FB736-F210-4A67-B657-19827E8BFC1D}" srcOrd="1" destOrd="0" presId="urn:microsoft.com/office/officeart/2005/8/layout/hList7"/>
    <dgm:cxn modelId="{1298B73F-9D27-4421-81D7-1DFFA5BD3F0B}" srcId="{D16D6254-6831-4C76-86B4-3182D28EC488}" destId="{0369267F-14F1-4371-944C-D6FE289E011E}" srcOrd="5" destOrd="0" parTransId="{4864270D-42B0-448F-9A65-F37C8F0A5223}" sibTransId="{863F3BAA-B856-4A2B-9A8C-DBA55A6CCC57}"/>
    <dgm:cxn modelId="{087DB0B5-5E07-4F2A-BA1F-9AFB6DF2788E}" srcId="{D16D6254-6831-4C76-86B4-3182D28EC488}" destId="{86DCB002-5A7B-4A96-AA18-6E51D30BCDF4}" srcOrd="2" destOrd="0" parTransId="{8F510006-BE6A-4F19-A950-AE406C058F07}" sibTransId="{1F4443C6-835B-46CB-AB2A-D1BDEB761E96}"/>
    <dgm:cxn modelId="{971AE0CB-8F18-4E03-8862-44E3688F9153}" type="presOf" srcId="{73B2AA95-CD8E-4F6E-9157-1B040BDCBD53}" destId="{31ACE59B-E6E5-4319-85AF-F6773FFA93EF}" srcOrd="0" destOrd="0" presId="urn:microsoft.com/office/officeart/2005/8/layout/hList7"/>
    <dgm:cxn modelId="{B438B898-9240-4466-B9C7-B5A2BE236C8B}" type="presOf" srcId="{A73AB214-653F-4372-884F-C15DF4FD2BAD}" destId="{46AC1270-8774-4641-BE39-9B8AF1B52E3E}" srcOrd="0" destOrd="0" presId="urn:microsoft.com/office/officeart/2005/8/layout/hList7"/>
    <dgm:cxn modelId="{569237A6-2B75-484F-B1F8-1C945248020F}" type="presParOf" srcId="{543B2DAE-608E-4485-A025-29F1545AB05B}" destId="{88684D2A-A63D-48FE-8CA2-A5CEB9E1D4CA}" srcOrd="0" destOrd="0" presId="urn:microsoft.com/office/officeart/2005/8/layout/hList7"/>
    <dgm:cxn modelId="{51D9E3BB-755C-4BB7-838B-1A720B4FB59A}" type="presParOf" srcId="{543B2DAE-608E-4485-A025-29F1545AB05B}" destId="{7B14A64B-82DB-4FE9-B2F4-BC4F90F0D2A4}" srcOrd="1" destOrd="0" presId="urn:microsoft.com/office/officeart/2005/8/layout/hList7"/>
    <dgm:cxn modelId="{D8AC8C7E-65F3-4769-9CEA-B900EAABD08B}" type="presParOf" srcId="{7B14A64B-82DB-4FE9-B2F4-BC4F90F0D2A4}" destId="{B2B9F14C-C29A-4CC1-884B-E252A8A5C56D}" srcOrd="0" destOrd="0" presId="urn:microsoft.com/office/officeart/2005/8/layout/hList7"/>
    <dgm:cxn modelId="{830410CC-67B5-4832-9346-A549A5A03DCE}" type="presParOf" srcId="{B2B9F14C-C29A-4CC1-884B-E252A8A5C56D}" destId="{BBBF8092-3C2F-48D5-8982-AB24B9E61E4D}" srcOrd="0" destOrd="0" presId="urn:microsoft.com/office/officeart/2005/8/layout/hList7"/>
    <dgm:cxn modelId="{748D7D3D-283F-4CA1-9E60-CCE653137972}" type="presParOf" srcId="{B2B9F14C-C29A-4CC1-884B-E252A8A5C56D}" destId="{8073A24B-0CEC-44F5-9B8C-93B87A8FD8B5}" srcOrd="1" destOrd="0" presId="urn:microsoft.com/office/officeart/2005/8/layout/hList7"/>
    <dgm:cxn modelId="{D4B3F9E4-6980-465D-9C4A-A612577229A9}" type="presParOf" srcId="{B2B9F14C-C29A-4CC1-884B-E252A8A5C56D}" destId="{289912AC-60F1-41AA-B807-40412F4AEF8B}" srcOrd="2" destOrd="0" presId="urn:microsoft.com/office/officeart/2005/8/layout/hList7"/>
    <dgm:cxn modelId="{AED1D2BD-2226-4B85-821D-517791591649}" type="presParOf" srcId="{B2B9F14C-C29A-4CC1-884B-E252A8A5C56D}" destId="{268021E8-10B0-4954-AAC1-B9325712A5C0}" srcOrd="3" destOrd="0" presId="urn:microsoft.com/office/officeart/2005/8/layout/hList7"/>
    <dgm:cxn modelId="{DFD0C0B5-295B-44B1-8C38-7C193A718E51}" type="presParOf" srcId="{7B14A64B-82DB-4FE9-B2F4-BC4F90F0D2A4}" destId="{77CB20FF-427B-4118-B6B1-34E3C1DA3A9F}" srcOrd="1" destOrd="0" presId="urn:microsoft.com/office/officeart/2005/8/layout/hList7"/>
    <dgm:cxn modelId="{8E0FD413-03E1-4DAF-B9C0-92BF8490BA09}" type="presParOf" srcId="{7B14A64B-82DB-4FE9-B2F4-BC4F90F0D2A4}" destId="{3B434581-24B4-4920-BADA-A501F793D600}" srcOrd="2" destOrd="0" presId="urn:microsoft.com/office/officeart/2005/8/layout/hList7"/>
    <dgm:cxn modelId="{74F1854B-676B-4E24-AA21-8A78AE4765AB}" type="presParOf" srcId="{3B434581-24B4-4920-BADA-A501F793D600}" destId="{FF08F550-7A4E-4E50-A406-D33A778CE37B}" srcOrd="0" destOrd="0" presId="urn:microsoft.com/office/officeart/2005/8/layout/hList7"/>
    <dgm:cxn modelId="{E030209C-4C6C-4E56-89A4-E91060250BE0}" type="presParOf" srcId="{3B434581-24B4-4920-BADA-A501F793D600}" destId="{D3BF84AE-E15F-4536-B384-AEA0EA7294B5}" srcOrd="1" destOrd="0" presId="urn:microsoft.com/office/officeart/2005/8/layout/hList7"/>
    <dgm:cxn modelId="{6E5D19D7-EF97-43A1-9218-97E820E32D44}" type="presParOf" srcId="{3B434581-24B4-4920-BADA-A501F793D600}" destId="{45247280-BA48-4A1E-9C9F-391EC684907F}" srcOrd="2" destOrd="0" presId="urn:microsoft.com/office/officeart/2005/8/layout/hList7"/>
    <dgm:cxn modelId="{9678555E-7E00-4A87-8BEE-BE45B5291967}" type="presParOf" srcId="{3B434581-24B4-4920-BADA-A501F793D600}" destId="{DDAAA3D6-F01D-4492-AE39-99D179F4A348}" srcOrd="3" destOrd="0" presId="urn:microsoft.com/office/officeart/2005/8/layout/hList7"/>
    <dgm:cxn modelId="{4F73FF0B-576A-4274-AB91-34459457D162}" type="presParOf" srcId="{7B14A64B-82DB-4FE9-B2F4-BC4F90F0D2A4}" destId="{F1301677-9E2C-40F9-9271-B2377DC83BD2}" srcOrd="3" destOrd="0" presId="urn:microsoft.com/office/officeart/2005/8/layout/hList7"/>
    <dgm:cxn modelId="{2B34253C-8B30-48D7-BAC4-FA08CF06A3D1}" type="presParOf" srcId="{7B14A64B-82DB-4FE9-B2F4-BC4F90F0D2A4}" destId="{8F7B9C2F-6CDC-4584-8E36-137A8473847E}" srcOrd="4" destOrd="0" presId="urn:microsoft.com/office/officeart/2005/8/layout/hList7"/>
    <dgm:cxn modelId="{6C0BA31A-6A5B-476C-A297-9A07A7184714}" type="presParOf" srcId="{8F7B9C2F-6CDC-4584-8E36-137A8473847E}" destId="{028EE73A-428D-4BB6-8354-7CFB782CEA12}" srcOrd="0" destOrd="0" presId="urn:microsoft.com/office/officeart/2005/8/layout/hList7"/>
    <dgm:cxn modelId="{90C0B458-04E4-407D-906A-92BD21B7D845}" type="presParOf" srcId="{8F7B9C2F-6CDC-4584-8E36-137A8473847E}" destId="{1CA22426-1DAE-4470-9ADC-35D24FF64BE0}" srcOrd="1" destOrd="0" presId="urn:microsoft.com/office/officeart/2005/8/layout/hList7"/>
    <dgm:cxn modelId="{BD65AF78-F57F-471D-928B-B69E468AFE20}" type="presParOf" srcId="{8F7B9C2F-6CDC-4584-8E36-137A8473847E}" destId="{919D8A49-9B59-497D-9C0B-798BFF0EF4EF}" srcOrd="2" destOrd="0" presId="urn:microsoft.com/office/officeart/2005/8/layout/hList7"/>
    <dgm:cxn modelId="{21F3505F-B390-4FF4-B2FE-9F780E04A8F4}" type="presParOf" srcId="{8F7B9C2F-6CDC-4584-8E36-137A8473847E}" destId="{028DEFBF-C809-4BDD-BB2C-E560DF6B5C03}" srcOrd="3" destOrd="0" presId="urn:microsoft.com/office/officeart/2005/8/layout/hList7"/>
    <dgm:cxn modelId="{9C91FF4D-E6F9-4FC0-A0E9-FCC4927AECF3}" type="presParOf" srcId="{7B14A64B-82DB-4FE9-B2F4-BC4F90F0D2A4}" destId="{07E2933D-C29D-4DC1-9F26-34C3BFE8D86F}" srcOrd="5" destOrd="0" presId="urn:microsoft.com/office/officeart/2005/8/layout/hList7"/>
    <dgm:cxn modelId="{FB6BF49C-5226-48AF-9C5F-B5C77CEF15E4}" type="presParOf" srcId="{7B14A64B-82DB-4FE9-B2F4-BC4F90F0D2A4}" destId="{B89355A2-33B7-438C-959A-FCA6B5519E54}" srcOrd="6" destOrd="0" presId="urn:microsoft.com/office/officeart/2005/8/layout/hList7"/>
    <dgm:cxn modelId="{293F2109-84F4-4EE3-88F9-68A1D43E0891}" type="presParOf" srcId="{B89355A2-33B7-438C-959A-FCA6B5519E54}" destId="{3B325CA7-B5A5-433B-A1D6-691B3CB15CF8}" srcOrd="0" destOrd="0" presId="urn:microsoft.com/office/officeart/2005/8/layout/hList7"/>
    <dgm:cxn modelId="{36212227-DCFF-477B-B9B7-4B3D571364C1}" type="presParOf" srcId="{B89355A2-33B7-438C-959A-FCA6B5519E54}" destId="{3A28595F-1D95-45CE-B9CF-54380BF0AA11}" srcOrd="1" destOrd="0" presId="urn:microsoft.com/office/officeart/2005/8/layout/hList7"/>
    <dgm:cxn modelId="{920CC2ED-17B9-4298-B68C-4731AC720580}" type="presParOf" srcId="{B89355A2-33B7-438C-959A-FCA6B5519E54}" destId="{067C578F-9B64-4DD2-AED9-6ED43CD7F811}" srcOrd="2" destOrd="0" presId="urn:microsoft.com/office/officeart/2005/8/layout/hList7"/>
    <dgm:cxn modelId="{7600016D-EBA1-4E6F-B29E-4E8304057109}" type="presParOf" srcId="{B89355A2-33B7-438C-959A-FCA6B5519E54}" destId="{5421CE7B-231F-44AA-9DDB-DDF1AFFA5657}" srcOrd="3" destOrd="0" presId="urn:microsoft.com/office/officeart/2005/8/layout/hList7"/>
    <dgm:cxn modelId="{2285F3E7-3724-4D15-8C5F-6EC3C3E7F5F9}" type="presParOf" srcId="{7B14A64B-82DB-4FE9-B2F4-BC4F90F0D2A4}" destId="{344CB2D9-ACCF-4F6D-9282-735DCCE7FE2D}" srcOrd="7" destOrd="0" presId="urn:microsoft.com/office/officeart/2005/8/layout/hList7"/>
    <dgm:cxn modelId="{B24D403D-3F54-4051-B6BF-EC24E59F578E}" type="presParOf" srcId="{7B14A64B-82DB-4FE9-B2F4-BC4F90F0D2A4}" destId="{CFB50C00-67A3-4BDB-BC14-23BB9F836859}" srcOrd="8" destOrd="0" presId="urn:microsoft.com/office/officeart/2005/8/layout/hList7"/>
    <dgm:cxn modelId="{B76D27C9-C327-404F-944A-6281B3D75DBB}" type="presParOf" srcId="{CFB50C00-67A3-4BDB-BC14-23BB9F836859}" destId="{46AC1270-8774-4641-BE39-9B8AF1B52E3E}" srcOrd="0" destOrd="0" presId="urn:microsoft.com/office/officeart/2005/8/layout/hList7"/>
    <dgm:cxn modelId="{5277371B-FA0B-4BE4-A343-9904ACC34317}" type="presParOf" srcId="{CFB50C00-67A3-4BDB-BC14-23BB9F836859}" destId="{797240E4-7BFC-4E60-BCBC-597A9FF771CA}" srcOrd="1" destOrd="0" presId="urn:microsoft.com/office/officeart/2005/8/layout/hList7"/>
    <dgm:cxn modelId="{A1BA6214-2A63-46A0-A373-FB21A9C9314D}" type="presParOf" srcId="{CFB50C00-67A3-4BDB-BC14-23BB9F836859}" destId="{D3C13370-8FF4-4212-B5E7-F88BDCB92C1F}" srcOrd="2" destOrd="0" presId="urn:microsoft.com/office/officeart/2005/8/layout/hList7"/>
    <dgm:cxn modelId="{713A6F2B-ECC7-496F-9668-520FB8A2FAA5}" type="presParOf" srcId="{CFB50C00-67A3-4BDB-BC14-23BB9F836859}" destId="{25952565-24A7-4F39-B5C0-008B16774FE8}" srcOrd="3" destOrd="0" presId="urn:microsoft.com/office/officeart/2005/8/layout/hList7"/>
    <dgm:cxn modelId="{54B26B34-B9CE-4C38-84FA-AABB6CE67C22}" type="presParOf" srcId="{7B14A64B-82DB-4FE9-B2F4-BC4F90F0D2A4}" destId="{31ACE59B-E6E5-4319-85AF-F6773FFA93EF}" srcOrd="9" destOrd="0" presId="urn:microsoft.com/office/officeart/2005/8/layout/hList7"/>
    <dgm:cxn modelId="{300B1D4A-FC59-49C0-9E1B-25CA0FE84711}" type="presParOf" srcId="{7B14A64B-82DB-4FE9-B2F4-BC4F90F0D2A4}" destId="{10FBC9A3-7336-47B2-AABC-EE2CC00D954D}" srcOrd="10" destOrd="0" presId="urn:microsoft.com/office/officeart/2005/8/layout/hList7"/>
    <dgm:cxn modelId="{93A9F413-72C6-47D7-AD05-AF89119A2D0B}" type="presParOf" srcId="{10FBC9A3-7336-47B2-AABC-EE2CC00D954D}" destId="{1428D1EF-B8B9-43FD-A2F8-6765427DBA7E}" srcOrd="0" destOrd="0" presId="urn:microsoft.com/office/officeart/2005/8/layout/hList7"/>
    <dgm:cxn modelId="{B8A1857C-E973-492D-B0DB-F4854254D426}" type="presParOf" srcId="{10FBC9A3-7336-47B2-AABC-EE2CC00D954D}" destId="{EB2FB736-F210-4A67-B657-19827E8BFC1D}" srcOrd="1" destOrd="0" presId="urn:microsoft.com/office/officeart/2005/8/layout/hList7"/>
    <dgm:cxn modelId="{914FC259-F3C9-4AB7-BFC5-D7C13CDDF0A0}" type="presParOf" srcId="{10FBC9A3-7336-47B2-AABC-EE2CC00D954D}" destId="{85CC4A85-AC79-4E0E-92E5-015286F511E4}" srcOrd="2" destOrd="0" presId="urn:microsoft.com/office/officeart/2005/8/layout/hList7"/>
    <dgm:cxn modelId="{B972FCF5-DFF6-4E97-A58A-615769E9BBB8}" type="presParOf" srcId="{10FBC9A3-7336-47B2-AABC-EE2CC00D954D}" destId="{23C1D911-F369-4A5D-8050-BD4F8F50764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0AC6B8-909A-476F-9423-8108F463F14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EB595C-07CB-4A0C-93A6-7681480AAF8A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 smtClean="0"/>
            <a:t>Mayor incremento de precios de materias primas, insumos intermedios y bienes de capital  por crisis internacional </a:t>
          </a:r>
          <a:endParaRPr lang="es-ES" b="1" dirty="0"/>
        </a:p>
      </dgm:t>
    </dgm:pt>
    <dgm:pt modelId="{453E2F84-4642-4505-84B7-03D675A4C7FF}" type="parTrans" cxnId="{9BE4CE68-B6CA-4969-AC09-C67ED64A58A8}">
      <dgm:prSet/>
      <dgm:spPr/>
      <dgm:t>
        <a:bodyPr/>
        <a:lstStyle/>
        <a:p>
          <a:endParaRPr lang="es-ES"/>
        </a:p>
      </dgm:t>
    </dgm:pt>
    <dgm:pt modelId="{D52F1B16-3A54-4135-B6BF-B2139ED994A0}" type="sibTrans" cxnId="{9BE4CE68-B6CA-4969-AC09-C67ED64A58A8}">
      <dgm:prSet/>
      <dgm:spPr/>
      <dgm:t>
        <a:bodyPr/>
        <a:lstStyle/>
        <a:p>
          <a:endParaRPr lang="es-ES"/>
        </a:p>
      </dgm:t>
    </dgm:pt>
    <dgm:pt modelId="{805C1177-371B-4579-BDB6-35AC2A5863DC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b="1" dirty="0" smtClean="0"/>
            <a:t>Mayor presión fiscalizadora y normativa para aliviar déficit fiscal </a:t>
          </a:r>
          <a:endParaRPr lang="es-ES" b="1" dirty="0"/>
        </a:p>
      </dgm:t>
    </dgm:pt>
    <dgm:pt modelId="{D4575C2B-9BAE-4983-A57B-D92950A3806D}" type="parTrans" cxnId="{0FD3AF08-6B36-4462-AD1F-56E7EA8AD076}">
      <dgm:prSet/>
      <dgm:spPr/>
      <dgm:t>
        <a:bodyPr/>
        <a:lstStyle/>
        <a:p>
          <a:endParaRPr lang="es-ES"/>
        </a:p>
      </dgm:t>
    </dgm:pt>
    <dgm:pt modelId="{3C008815-A0A4-4865-884F-D3DD27F8A82B}" type="sibTrans" cxnId="{0FD3AF08-6B36-4462-AD1F-56E7EA8AD076}">
      <dgm:prSet/>
      <dgm:spPr/>
      <dgm:t>
        <a:bodyPr/>
        <a:lstStyle/>
        <a:p>
          <a:endParaRPr lang="es-ES"/>
        </a:p>
      </dgm:t>
    </dgm:pt>
    <dgm:pt modelId="{13DC8C00-C8ED-4391-8151-A74EA89D0155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I</a:t>
          </a:r>
          <a:endParaRPr lang="es-ES" dirty="0"/>
        </a:p>
      </dgm:t>
    </dgm:pt>
    <dgm:pt modelId="{72BAD9F7-9362-46E7-B2F0-D39DDA7F2227}" type="parTrans" cxnId="{161C604B-FFF5-44ED-B322-84E004B47D3B}">
      <dgm:prSet/>
      <dgm:spPr/>
      <dgm:t>
        <a:bodyPr/>
        <a:lstStyle/>
        <a:p>
          <a:endParaRPr lang="es-ES"/>
        </a:p>
      </dgm:t>
    </dgm:pt>
    <dgm:pt modelId="{8CD77638-23E1-44B4-937A-56B3C2E70114}" type="sibTrans" cxnId="{161C604B-FFF5-44ED-B322-84E004B47D3B}">
      <dgm:prSet/>
      <dgm:spPr/>
      <dgm:t>
        <a:bodyPr/>
        <a:lstStyle/>
        <a:p>
          <a:endParaRPr lang="es-ES"/>
        </a:p>
      </dgm:t>
    </dgm:pt>
    <dgm:pt modelId="{030F198F-1736-4E96-80EB-829340640BC9}" type="pres">
      <dgm:prSet presAssocID="{770AC6B8-909A-476F-9423-8108F463F1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C509EF-028A-45D8-8849-E9DEB829821F}" type="pres">
      <dgm:prSet presAssocID="{2AEB595C-07CB-4A0C-93A6-7681480AAF8A}" presName="comp" presStyleCnt="0"/>
      <dgm:spPr/>
    </dgm:pt>
    <dgm:pt modelId="{1A033E31-59B1-4DA2-A305-EAC5040C2E8A}" type="pres">
      <dgm:prSet presAssocID="{2AEB595C-07CB-4A0C-93A6-7681480AAF8A}" presName="box" presStyleLbl="node1" presStyleIdx="0" presStyleCnt="3"/>
      <dgm:spPr/>
      <dgm:t>
        <a:bodyPr/>
        <a:lstStyle/>
        <a:p>
          <a:endParaRPr lang="es-ES"/>
        </a:p>
      </dgm:t>
    </dgm:pt>
    <dgm:pt modelId="{383B4538-C79A-4455-BAF9-D309D41166F2}" type="pres">
      <dgm:prSet presAssocID="{2AEB595C-07CB-4A0C-93A6-7681480AAF8A}" presName="img" presStyleLbl="fgImgPlace1" presStyleIdx="0" presStyleCnt="3" custScaleX="86999" custScaleY="102821" custLinFactNeighborX="3525" custLinFactNeighborY="33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DDE7DF7-FEB5-40AD-924E-9287CC93A492}" type="pres">
      <dgm:prSet presAssocID="{2AEB595C-07CB-4A0C-93A6-7681480AAF8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11419-BD3A-4A62-B374-80114E9C3ADB}" type="pres">
      <dgm:prSet presAssocID="{D52F1B16-3A54-4135-B6BF-B2139ED994A0}" presName="spacer" presStyleCnt="0"/>
      <dgm:spPr/>
    </dgm:pt>
    <dgm:pt modelId="{8E0208F9-77CB-4B86-B493-7C3BD465A842}" type="pres">
      <dgm:prSet presAssocID="{805C1177-371B-4579-BDB6-35AC2A5863DC}" presName="comp" presStyleCnt="0"/>
      <dgm:spPr/>
    </dgm:pt>
    <dgm:pt modelId="{D4F98D0E-E3FF-40A9-860D-101790684892}" type="pres">
      <dgm:prSet presAssocID="{805C1177-371B-4579-BDB6-35AC2A5863DC}" presName="box" presStyleLbl="node1" presStyleIdx="1" presStyleCnt="3"/>
      <dgm:spPr/>
      <dgm:t>
        <a:bodyPr/>
        <a:lstStyle/>
        <a:p>
          <a:endParaRPr lang="es-ES"/>
        </a:p>
      </dgm:t>
    </dgm:pt>
    <dgm:pt modelId="{B2ECC337-6157-4696-B1C9-3BC055771B5C}" type="pres">
      <dgm:prSet presAssocID="{805C1177-371B-4579-BDB6-35AC2A5863DC}" presName="img" presStyleLbl="fgImgPlace1" presStyleIdx="1" presStyleCnt="3" custScaleX="91284" custScaleY="948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96787E-DE21-4991-9DE5-A72A6C86DFAF}" type="pres">
      <dgm:prSet presAssocID="{805C1177-371B-4579-BDB6-35AC2A5863D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92C32E-67B1-451C-A12A-EBF30F4A4C30}" type="pres">
      <dgm:prSet presAssocID="{3C008815-A0A4-4865-884F-D3DD27F8A82B}" presName="spacer" presStyleCnt="0"/>
      <dgm:spPr/>
    </dgm:pt>
    <dgm:pt modelId="{3119F9F0-3A16-4AA0-97F1-49D486AE7A3F}" type="pres">
      <dgm:prSet presAssocID="{13DC8C00-C8ED-4391-8151-A74EA89D0155}" presName="comp" presStyleCnt="0"/>
      <dgm:spPr/>
    </dgm:pt>
    <dgm:pt modelId="{4B159633-61BC-46E8-A169-4482B9D90219}" type="pres">
      <dgm:prSet presAssocID="{13DC8C00-C8ED-4391-8151-A74EA89D0155}" presName="box" presStyleLbl="node1" presStyleIdx="2" presStyleCnt="3"/>
      <dgm:spPr/>
      <dgm:t>
        <a:bodyPr/>
        <a:lstStyle/>
        <a:p>
          <a:endParaRPr lang="es-ES"/>
        </a:p>
      </dgm:t>
    </dgm:pt>
    <dgm:pt modelId="{34A91D04-1500-40E6-B232-3E91289046C9}" type="pres">
      <dgm:prSet presAssocID="{13DC8C00-C8ED-4391-8151-A74EA89D0155}" presName="img" presStyleLbl="fgImgPlace1" presStyleIdx="2" presStyleCnt="3" custScaleX="89141" custScaleY="869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5D2834-972F-4E03-A13A-EE1105BF3535}" type="pres">
      <dgm:prSet presAssocID="{13DC8C00-C8ED-4391-8151-A74EA89D01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695A4F-8757-45B8-96C3-EE3F3AB21197}" type="presOf" srcId="{2AEB595C-07CB-4A0C-93A6-7681480AAF8A}" destId="{6DDE7DF7-FEB5-40AD-924E-9287CC93A492}" srcOrd="1" destOrd="0" presId="urn:microsoft.com/office/officeart/2005/8/layout/vList4"/>
    <dgm:cxn modelId="{9F7596A7-E2A6-4D47-ACC6-F116733EC859}" type="presOf" srcId="{2AEB595C-07CB-4A0C-93A6-7681480AAF8A}" destId="{1A033E31-59B1-4DA2-A305-EAC5040C2E8A}" srcOrd="0" destOrd="0" presId="urn:microsoft.com/office/officeart/2005/8/layout/vList4"/>
    <dgm:cxn modelId="{9BE4CE68-B6CA-4969-AC09-C67ED64A58A8}" srcId="{770AC6B8-909A-476F-9423-8108F463F14B}" destId="{2AEB595C-07CB-4A0C-93A6-7681480AAF8A}" srcOrd="0" destOrd="0" parTransId="{453E2F84-4642-4505-84B7-03D675A4C7FF}" sibTransId="{D52F1B16-3A54-4135-B6BF-B2139ED994A0}"/>
    <dgm:cxn modelId="{7ADA77E0-309B-4CAB-BAD9-28F08CC7648F}" type="presOf" srcId="{13DC8C00-C8ED-4391-8151-A74EA89D0155}" destId="{7A5D2834-972F-4E03-A13A-EE1105BF3535}" srcOrd="1" destOrd="0" presId="urn:microsoft.com/office/officeart/2005/8/layout/vList4"/>
    <dgm:cxn modelId="{9CAE0289-5F1D-4268-9F8F-271EF04B6656}" type="presOf" srcId="{770AC6B8-909A-476F-9423-8108F463F14B}" destId="{030F198F-1736-4E96-80EB-829340640BC9}" srcOrd="0" destOrd="0" presId="urn:microsoft.com/office/officeart/2005/8/layout/vList4"/>
    <dgm:cxn modelId="{EBD69C14-3E8D-4B66-843D-3C15EF6B9BB4}" type="presOf" srcId="{805C1177-371B-4579-BDB6-35AC2A5863DC}" destId="{D4F98D0E-E3FF-40A9-860D-101790684892}" srcOrd="0" destOrd="0" presId="urn:microsoft.com/office/officeart/2005/8/layout/vList4"/>
    <dgm:cxn modelId="{EACD6F06-4B12-4E7D-BA0F-F8023E361F28}" type="presOf" srcId="{805C1177-371B-4579-BDB6-35AC2A5863DC}" destId="{0E96787E-DE21-4991-9DE5-A72A6C86DFAF}" srcOrd="1" destOrd="0" presId="urn:microsoft.com/office/officeart/2005/8/layout/vList4"/>
    <dgm:cxn modelId="{7B7DB45C-11AD-46B2-B539-C7F2590AFB1C}" type="presOf" srcId="{13DC8C00-C8ED-4391-8151-A74EA89D0155}" destId="{4B159633-61BC-46E8-A169-4482B9D90219}" srcOrd="0" destOrd="0" presId="urn:microsoft.com/office/officeart/2005/8/layout/vList4"/>
    <dgm:cxn modelId="{161C604B-FFF5-44ED-B322-84E004B47D3B}" srcId="{770AC6B8-909A-476F-9423-8108F463F14B}" destId="{13DC8C00-C8ED-4391-8151-A74EA89D0155}" srcOrd="2" destOrd="0" parTransId="{72BAD9F7-9362-46E7-B2F0-D39DDA7F2227}" sibTransId="{8CD77638-23E1-44B4-937A-56B3C2E70114}"/>
    <dgm:cxn modelId="{0FD3AF08-6B36-4462-AD1F-56E7EA8AD076}" srcId="{770AC6B8-909A-476F-9423-8108F463F14B}" destId="{805C1177-371B-4579-BDB6-35AC2A5863DC}" srcOrd="1" destOrd="0" parTransId="{D4575C2B-9BAE-4983-A57B-D92950A3806D}" sibTransId="{3C008815-A0A4-4865-884F-D3DD27F8A82B}"/>
    <dgm:cxn modelId="{DAD52B9F-9BAA-4C7D-8571-3FC49C6DE741}" type="presParOf" srcId="{030F198F-1736-4E96-80EB-829340640BC9}" destId="{31C509EF-028A-45D8-8849-E9DEB829821F}" srcOrd="0" destOrd="0" presId="urn:microsoft.com/office/officeart/2005/8/layout/vList4"/>
    <dgm:cxn modelId="{B23AC8F4-64EB-4FB1-BE3F-8C81F8CF741E}" type="presParOf" srcId="{31C509EF-028A-45D8-8849-E9DEB829821F}" destId="{1A033E31-59B1-4DA2-A305-EAC5040C2E8A}" srcOrd="0" destOrd="0" presId="urn:microsoft.com/office/officeart/2005/8/layout/vList4"/>
    <dgm:cxn modelId="{22EC7D64-1C12-4BC5-90FB-B6AAF2E144F2}" type="presParOf" srcId="{31C509EF-028A-45D8-8849-E9DEB829821F}" destId="{383B4538-C79A-4455-BAF9-D309D41166F2}" srcOrd="1" destOrd="0" presId="urn:microsoft.com/office/officeart/2005/8/layout/vList4"/>
    <dgm:cxn modelId="{6478A633-96C1-4443-AAC2-976BA37A4295}" type="presParOf" srcId="{31C509EF-028A-45D8-8849-E9DEB829821F}" destId="{6DDE7DF7-FEB5-40AD-924E-9287CC93A492}" srcOrd="2" destOrd="0" presId="urn:microsoft.com/office/officeart/2005/8/layout/vList4"/>
    <dgm:cxn modelId="{F86AA95F-2EF9-4B4F-AE26-9C704B4B4272}" type="presParOf" srcId="{030F198F-1736-4E96-80EB-829340640BC9}" destId="{19F11419-BD3A-4A62-B374-80114E9C3ADB}" srcOrd="1" destOrd="0" presId="urn:microsoft.com/office/officeart/2005/8/layout/vList4"/>
    <dgm:cxn modelId="{0B352291-BFA6-4FFF-BFEB-B634B559954B}" type="presParOf" srcId="{030F198F-1736-4E96-80EB-829340640BC9}" destId="{8E0208F9-77CB-4B86-B493-7C3BD465A842}" srcOrd="2" destOrd="0" presId="urn:microsoft.com/office/officeart/2005/8/layout/vList4"/>
    <dgm:cxn modelId="{9599F826-D72D-4EE9-9C39-FEA7041083D1}" type="presParOf" srcId="{8E0208F9-77CB-4B86-B493-7C3BD465A842}" destId="{D4F98D0E-E3FF-40A9-860D-101790684892}" srcOrd="0" destOrd="0" presId="urn:microsoft.com/office/officeart/2005/8/layout/vList4"/>
    <dgm:cxn modelId="{D6BA7259-61C3-4399-BC37-C15757B48A53}" type="presParOf" srcId="{8E0208F9-77CB-4B86-B493-7C3BD465A842}" destId="{B2ECC337-6157-4696-B1C9-3BC055771B5C}" srcOrd="1" destOrd="0" presId="urn:microsoft.com/office/officeart/2005/8/layout/vList4"/>
    <dgm:cxn modelId="{D851F4B2-6DD9-4002-B6FB-EE499C0EEF09}" type="presParOf" srcId="{8E0208F9-77CB-4B86-B493-7C3BD465A842}" destId="{0E96787E-DE21-4991-9DE5-A72A6C86DFAF}" srcOrd="2" destOrd="0" presId="urn:microsoft.com/office/officeart/2005/8/layout/vList4"/>
    <dgm:cxn modelId="{73E118B7-8984-48CF-B803-D8A97CC2C1F5}" type="presParOf" srcId="{030F198F-1736-4E96-80EB-829340640BC9}" destId="{5A92C32E-67B1-451C-A12A-EBF30F4A4C30}" srcOrd="3" destOrd="0" presId="urn:microsoft.com/office/officeart/2005/8/layout/vList4"/>
    <dgm:cxn modelId="{A0077747-99A4-4C5B-AC8A-FA9B0AA9AF70}" type="presParOf" srcId="{030F198F-1736-4E96-80EB-829340640BC9}" destId="{3119F9F0-3A16-4AA0-97F1-49D486AE7A3F}" srcOrd="4" destOrd="0" presId="urn:microsoft.com/office/officeart/2005/8/layout/vList4"/>
    <dgm:cxn modelId="{7C5B5266-8F03-46C4-9477-18931D96069C}" type="presParOf" srcId="{3119F9F0-3A16-4AA0-97F1-49D486AE7A3F}" destId="{4B159633-61BC-46E8-A169-4482B9D90219}" srcOrd="0" destOrd="0" presId="urn:microsoft.com/office/officeart/2005/8/layout/vList4"/>
    <dgm:cxn modelId="{D581B392-CDBD-4B0B-931E-EE3AF05159E9}" type="presParOf" srcId="{3119F9F0-3A16-4AA0-97F1-49D486AE7A3F}" destId="{34A91D04-1500-40E6-B232-3E91289046C9}" srcOrd="1" destOrd="0" presId="urn:microsoft.com/office/officeart/2005/8/layout/vList4"/>
    <dgm:cxn modelId="{E8A8883E-4945-4884-9ECB-5DF881DCC8D9}" type="presParOf" srcId="{3119F9F0-3A16-4AA0-97F1-49D486AE7A3F}" destId="{7A5D2834-972F-4E03-A13A-EE1105BF353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70AC6B8-909A-476F-9423-8108F463F14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EB595C-07CB-4A0C-93A6-7681480AAF8A}">
      <dgm:prSet phldrT="[Texto]"/>
      <dgm:spPr>
        <a:solidFill>
          <a:srgbClr val="002060"/>
        </a:solidFill>
      </dgm:spPr>
      <dgm:t>
        <a:bodyPr/>
        <a:lstStyle/>
        <a:p>
          <a:r>
            <a:rPr lang="es-ES" dirty="0" smtClean="0"/>
            <a:t>Incremento del contrabando e informalidad  por devaluación cambiaria de países vecinos  </a:t>
          </a:r>
          <a:endParaRPr lang="es-ES" b="1" dirty="0"/>
        </a:p>
      </dgm:t>
    </dgm:pt>
    <dgm:pt modelId="{453E2F84-4642-4505-84B7-03D675A4C7FF}" type="parTrans" cxnId="{9BE4CE68-B6CA-4969-AC09-C67ED64A58A8}">
      <dgm:prSet/>
      <dgm:spPr/>
      <dgm:t>
        <a:bodyPr/>
        <a:lstStyle/>
        <a:p>
          <a:endParaRPr lang="es-ES"/>
        </a:p>
      </dgm:t>
    </dgm:pt>
    <dgm:pt modelId="{D52F1B16-3A54-4135-B6BF-B2139ED994A0}" type="sibTrans" cxnId="{9BE4CE68-B6CA-4969-AC09-C67ED64A58A8}">
      <dgm:prSet/>
      <dgm:spPr/>
      <dgm:t>
        <a:bodyPr/>
        <a:lstStyle/>
        <a:p>
          <a:endParaRPr lang="es-ES"/>
        </a:p>
      </dgm:t>
    </dgm:pt>
    <dgm:pt modelId="{805C1177-371B-4579-BDB6-35AC2A5863DC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dirty="0" smtClean="0"/>
            <a:t>Dificultades para provisión de mayores volúmenes de energía a empresas (gas)</a:t>
          </a:r>
          <a:endParaRPr lang="es-ES" b="1" dirty="0"/>
        </a:p>
      </dgm:t>
    </dgm:pt>
    <dgm:pt modelId="{D4575C2B-9BAE-4983-A57B-D92950A3806D}" type="parTrans" cxnId="{0FD3AF08-6B36-4462-AD1F-56E7EA8AD076}">
      <dgm:prSet/>
      <dgm:spPr/>
      <dgm:t>
        <a:bodyPr/>
        <a:lstStyle/>
        <a:p>
          <a:endParaRPr lang="es-ES"/>
        </a:p>
      </dgm:t>
    </dgm:pt>
    <dgm:pt modelId="{3C008815-A0A4-4865-884F-D3DD27F8A82B}" type="sibTrans" cxnId="{0FD3AF08-6B36-4462-AD1F-56E7EA8AD076}">
      <dgm:prSet/>
      <dgm:spPr/>
      <dgm:t>
        <a:bodyPr/>
        <a:lstStyle/>
        <a:p>
          <a:endParaRPr lang="es-ES"/>
        </a:p>
      </dgm:t>
    </dgm:pt>
    <dgm:pt modelId="{13DC8C00-C8ED-4391-8151-A74EA89D0155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Mayor competencia entre empresas locales</a:t>
          </a:r>
          <a:endParaRPr lang="es-ES" dirty="0"/>
        </a:p>
      </dgm:t>
    </dgm:pt>
    <dgm:pt modelId="{72BAD9F7-9362-46E7-B2F0-D39DDA7F2227}" type="parTrans" cxnId="{161C604B-FFF5-44ED-B322-84E004B47D3B}">
      <dgm:prSet/>
      <dgm:spPr/>
      <dgm:t>
        <a:bodyPr/>
        <a:lstStyle/>
        <a:p>
          <a:endParaRPr lang="es-ES"/>
        </a:p>
      </dgm:t>
    </dgm:pt>
    <dgm:pt modelId="{8CD77638-23E1-44B4-937A-56B3C2E70114}" type="sibTrans" cxnId="{161C604B-FFF5-44ED-B322-84E004B47D3B}">
      <dgm:prSet/>
      <dgm:spPr/>
      <dgm:t>
        <a:bodyPr/>
        <a:lstStyle/>
        <a:p>
          <a:endParaRPr lang="es-ES"/>
        </a:p>
      </dgm:t>
    </dgm:pt>
    <dgm:pt modelId="{A07880AD-C486-427E-ADE4-4B5E4216B7D2}">
      <dgm:prSet phldrT="[Texto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dirty="0" smtClean="0"/>
            <a:t>Mayor presencia de empresas públicas para regular precios </a:t>
          </a:r>
          <a:endParaRPr lang="es-ES" dirty="0"/>
        </a:p>
      </dgm:t>
    </dgm:pt>
    <dgm:pt modelId="{F8CCF182-985E-42A3-8BCD-A0401AA634BF}" type="parTrans" cxnId="{EE3FAA66-9E68-4B16-8B05-53903743F605}">
      <dgm:prSet/>
      <dgm:spPr/>
      <dgm:t>
        <a:bodyPr/>
        <a:lstStyle/>
        <a:p>
          <a:endParaRPr lang="es-ES"/>
        </a:p>
      </dgm:t>
    </dgm:pt>
    <dgm:pt modelId="{2BC92982-85D6-492E-97C7-558D5AD9432E}" type="sibTrans" cxnId="{EE3FAA66-9E68-4B16-8B05-53903743F605}">
      <dgm:prSet/>
      <dgm:spPr/>
      <dgm:t>
        <a:bodyPr/>
        <a:lstStyle/>
        <a:p>
          <a:endParaRPr lang="es-ES"/>
        </a:p>
      </dgm:t>
    </dgm:pt>
    <dgm:pt modelId="{030F198F-1736-4E96-80EB-829340640BC9}" type="pres">
      <dgm:prSet presAssocID="{770AC6B8-909A-476F-9423-8108F463F1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C509EF-028A-45D8-8849-E9DEB829821F}" type="pres">
      <dgm:prSet presAssocID="{2AEB595C-07CB-4A0C-93A6-7681480AAF8A}" presName="comp" presStyleCnt="0"/>
      <dgm:spPr/>
    </dgm:pt>
    <dgm:pt modelId="{1A033E31-59B1-4DA2-A305-EAC5040C2E8A}" type="pres">
      <dgm:prSet presAssocID="{2AEB595C-07CB-4A0C-93A6-7681480AAF8A}" presName="box" presStyleLbl="node1" presStyleIdx="0" presStyleCnt="4"/>
      <dgm:spPr/>
      <dgm:t>
        <a:bodyPr/>
        <a:lstStyle/>
        <a:p>
          <a:endParaRPr lang="es-ES"/>
        </a:p>
      </dgm:t>
    </dgm:pt>
    <dgm:pt modelId="{383B4538-C79A-4455-BAF9-D309D41166F2}" type="pres">
      <dgm:prSet presAssocID="{2AEB595C-07CB-4A0C-93A6-7681480AAF8A}" presName="img" presStyleLbl="fgImgPlace1" presStyleIdx="0" presStyleCnt="4" custScaleX="86999" custScaleY="1028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DDE7DF7-FEB5-40AD-924E-9287CC93A492}" type="pres">
      <dgm:prSet presAssocID="{2AEB595C-07CB-4A0C-93A6-7681480AAF8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F11419-BD3A-4A62-B374-80114E9C3ADB}" type="pres">
      <dgm:prSet presAssocID="{D52F1B16-3A54-4135-B6BF-B2139ED994A0}" presName="spacer" presStyleCnt="0"/>
      <dgm:spPr/>
    </dgm:pt>
    <dgm:pt modelId="{8E0208F9-77CB-4B86-B493-7C3BD465A842}" type="pres">
      <dgm:prSet presAssocID="{805C1177-371B-4579-BDB6-35AC2A5863DC}" presName="comp" presStyleCnt="0"/>
      <dgm:spPr/>
    </dgm:pt>
    <dgm:pt modelId="{D4F98D0E-E3FF-40A9-860D-101790684892}" type="pres">
      <dgm:prSet presAssocID="{805C1177-371B-4579-BDB6-35AC2A5863DC}" presName="box" presStyleLbl="node1" presStyleIdx="1" presStyleCnt="4"/>
      <dgm:spPr/>
      <dgm:t>
        <a:bodyPr/>
        <a:lstStyle/>
        <a:p>
          <a:endParaRPr lang="es-ES"/>
        </a:p>
      </dgm:t>
    </dgm:pt>
    <dgm:pt modelId="{B2ECC337-6157-4696-B1C9-3BC055771B5C}" type="pres">
      <dgm:prSet presAssocID="{805C1177-371B-4579-BDB6-35AC2A5863DC}" presName="img" presStyleLbl="fgImgPlace1" presStyleIdx="1" presStyleCnt="4" custScaleX="91284" custScaleY="948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E96787E-DE21-4991-9DE5-A72A6C86DFAF}" type="pres">
      <dgm:prSet presAssocID="{805C1177-371B-4579-BDB6-35AC2A5863D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92C32E-67B1-451C-A12A-EBF30F4A4C30}" type="pres">
      <dgm:prSet presAssocID="{3C008815-A0A4-4865-884F-D3DD27F8A82B}" presName="spacer" presStyleCnt="0"/>
      <dgm:spPr/>
    </dgm:pt>
    <dgm:pt modelId="{3119F9F0-3A16-4AA0-97F1-49D486AE7A3F}" type="pres">
      <dgm:prSet presAssocID="{13DC8C00-C8ED-4391-8151-A74EA89D0155}" presName="comp" presStyleCnt="0"/>
      <dgm:spPr/>
    </dgm:pt>
    <dgm:pt modelId="{4B159633-61BC-46E8-A169-4482B9D90219}" type="pres">
      <dgm:prSet presAssocID="{13DC8C00-C8ED-4391-8151-A74EA89D0155}" presName="box" presStyleLbl="node1" presStyleIdx="2" presStyleCnt="4"/>
      <dgm:spPr/>
      <dgm:t>
        <a:bodyPr/>
        <a:lstStyle/>
        <a:p>
          <a:endParaRPr lang="es-ES"/>
        </a:p>
      </dgm:t>
    </dgm:pt>
    <dgm:pt modelId="{34A91D04-1500-40E6-B232-3E91289046C9}" type="pres">
      <dgm:prSet presAssocID="{13DC8C00-C8ED-4391-8151-A74EA89D0155}" presName="img" presStyleLbl="fgImgPlace1" presStyleIdx="2" presStyleCnt="4" custScaleX="89141" custScaleY="869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A5D2834-972F-4E03-A13A-EE1105BF3535}" type="pres">
      <dgm:prSet presAssocID="{13DC8C00-C8ED-4391-8151-A74EA89D015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8C0745-17FF-4E03-982D-737F761E35AB}" type="pres">
      <dgm:prSet presAssocID="{8CD77638-23E1-44B4-937A-56B3C2E70114}" presName="spacer" presStyleCnt="0"/>
      <dgm:spPr/>
    </dgm:pt>
    <dgm:pt modelId="{29E58844-AB31-4204-BE62-40AC8B0077A7}" type="pres">
      <dgm:prSet presAssocID="{A07880AD-C486-427E-ADE4-4B5E4216B7D2}" presName="comp" presStyleCnt="0"/>
      <dgm:spPr/>
    </dgm:pt>
    <dgm:pt modelId="{8C0FD6D5-FA51-4A57-9CC5-6EDB88071FAD}" type="pres">
      <dgm:prSet presAssocID="{A07880AD-C486-427E-ADE4-4B5E4216B7D2}" presName="box" presStyleLbl="node1" presStyleIdx="3" presStyleCnt="4" custLinFactNeighborY="2933"/>
      <dgm:spPr/>
      <dgm:t>
        <a:bodyPr/>
        <a:lstStyle/>
        <a:p>
          <a:endParaRPr lang="es-ES"/>
        </a:p>
      </dgm:t>
    </dgm:pt>
    <dgm:pt modelId="{D1F5067C-8098-4EC7-827B-1017D43BEF9D}" type="pres">
      <dgm:prSet presAssocID="{A07880AD-C486-427E-ADE4-4B5E4216B7D2}" presName="img" presStyleLbl="fgImgPlace1" presStyleIdx="3" presStyleCnt="4" custScaleX="84856" custScaleY="8113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0F8A575-515A-40A7-89A5-890DF6E06ADC}" type="pres">
      <dgm:prSet presAssocID="{A07880AD-C486-427E-ADE4-4B5E4216B7D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695A4F-8757-45B8-96C3-EE3F3AB21197}" type="presOf" srcId="{2AEB595C-07CB-4A0C-93A6-7681480AAF8A}" destId="{6DDE7DF7-FEB5-40AD-924E-9287CC93A492}" srcOrd="1" destOrd="0" presId="urn:microsoft.com/office/officeart/2005/8/layout/vList4"/>
    <dgm:cxn modelId="{EE3FAA66-9E68-4B16-8B05-53903743F605}" srcId="{770AC6B8-909A-476F-9423-8108F463F14B}" destId="{A07880AD-C486-427E-ADE4-4B5E4216B7D2}" srcOrd="3" destOrd="0" parTransId="{F8CCF182-985E-42A3-8BCD-A0401AA634BF}" sibTransId="{2BC92982-85D6-492E-97C7-558D5AD9432E}"/>
    <dgm:cxn modelId="{0CE1C46B-A4A9-4D9D-964F-16CE74400C88}" type="presOf" srcId="{A07880AD-C486-427E-ADE4-4B5E4216B7D2}" destId="{40F8A575-515A-40A7-89A5-890DF6E06ADC}" srcOrd="1" destOrd="0" presId="urn:microsoft.com/office/officeart/2005/8/layout/vList4"/>
    <dgm:cxn modelId="{9F7596A7-E2A6-4D47-ACC6-F116733EC859}" type="presOf" srcId="{2AEB595C-07CB-4A0C-93A6-7681480AAF8A}" destId="{1A033E31-59B1-4DA2-A305-EAC5040C2E8A}" srcOrd="0" destOrd="0" presId="urn:microsoft.com/office/officeart/2005/8/layout/vList4"/>
    <dgm:cxn modelId="{9BE4CE68-B6CA-4969-AC09-C67ED64A58A8}" srcId="{770AC6B8-909A-476F-9423-8108F463F14B}" destId="{2AEB595C-07CB-4A0C-93A6-7681480AAF8A}" srcOrd="0" destOrd="0" parTransId="{453E2F84-4642-4505-84B7-03D675A4C7FF}" sibTransId="{D52F1B16-3A54-4135-B6BF-B2139ED994A0}"/>
    <dgm:cxn modelId="{7ADA77E0-309B-4CAB-BAD9-28F08CC7648F}" type="presOf" srcId="{13DC8C00-C8ED-4391-8151-A74EA89D0155}" destId="{7A5D2834-972F-4E03-A13A-EE1105BF3535}" srcOrd="1" destOrd="0" presId="urn:microsoft.com/office/officeart/2005/8/layout/vList4"/>
    <dgm:cxn modelId="{9CAE0289-5F1D-4268-9F8F-271EF04B6656}" type="presOf" srcId="{770AC6B8-909A-476F-9423-8108F463F14B}" destId="{030F198F-1736-4E96-80EB-829340640BC9}" srcOrd="0" destOrd="0" presId="urn:microsoft.com/office/officeart/2005/8/layout/vList4"/>
    <dgm:cxn modelId="{26BB0F47-4669-4F09-8CEF-AAF73882A587}" type="presOf" srcId="{A07880AD-C486-427E-ADE4-4B5E4216B7D2}" destId="{8C0FD6D5-FA51-4A57-9CC5-6EDB88071FAD}" srcOrd="0" destOrd="0" presId="urn:microsoft.com/office/officeart/2005/8/layout/vList4"/>
    <dgm:cxn modelId="{EBD69C14-3E8D-4B66-843D-3C15EF6B9BB4}" type="presOf" srcId="{805C1177-371B-4579-BDB6-35AC2A5863DC}" destId="{D4F98D0E-E3FF-40A9-860D-101790684892}" srcOrd="0" destOrd="0" presId="urn:microsoft.com/office/officeart/2005/8/layout/vList4"/>
    <dgm:cxn modelId="{EACD6F06-4B12-4E7D-BA0F-F8023E361F28}" type="presOf" srcId="{805C1177-371B-4579-BDB6-35AC2A5863DC}" destId="{0E96787E-DE21-4991-9DE5-A72A6C86DFAF}" srcOrd="1" destOrd="0" presId="urn:microsoft.com/office/officeart/2005/8/layout/vList4"/>
    <dgm:cxn modelId="{7B7DB45C-11AD-46B2-B539-C7F2590AFB1C}" type="presOf" srcId="{13DC8C00-C8ED-4391-8151-A74EA89D0155}" destId="{4B159633-61BC-46E8-A169-4482B9D90219}" srcOrd="0" destOrd="0" presId="urn:microsoft.com/office/officeart/2005/8/layout/vList4"/>
    <dgm:cxn modelId="{161C604B-FFF5-44ED-B322-84E004B47D3B}" srcId="{770AC6B8-909A-476F-9423-8108F463F14B}" destId="{13DC8C00-C8ED-4391-8151-A74EA89D0155}" srcOrd="2" destOrd="0" parTransId="{72BAD9F7-9362-46E7-B2F0-D39DDA7F2227}" sibTransId="{8CD77638-23E1-44B4-937A-56B3C2E70114}"/>
    <dgm:cxn modelId="{0FD3AF08-6B36-4462-AD1F-56E7EA8AD076}" srcId="{770AC6B8-909A-476F-9423-8108F463F14B}" destId="{805C1177-371B-4579-BDB6-35AC2A5863DC}" srcOrd="1" destOrd="0" parTransId="{D4575C2B-9BAE-4983-A57B-D92950A3806D}" sibTransId="{3C008815-A0A4-4865-884F-D3DD27F8A82B}"/>
    <dgm:cxn modelId="{DAD52B9F-9BAA-4C7D-8571-3FC49C6DE741}" type="presParOf" srcId="{030F198F-1736-4E96-80EB-829340640BC9}" destId="{31C509EF-028A-45D8-8849-E9DEB829821F}" srcOrd="0" destOrd="0" presId="urn:microsoft.com/office/officeart/2005/8/layout/vList4"/>
    <dgm:cxn modelId="{B23AC8F4-64EB-4FB1-BE3F-8C81F8CF741E}" type="presParOf" srcId="{31C509EF-028A-45D8-8849-E9DEB829821F}" destId="{1A033E31-59B1-4DA2-A305-EAC5040C2E8A}" srcOrd="0" destOrd="0" presId="urn:microsoft.com/office/officeart/2005/8/layout/vList4"/>
    <dgm:cxn modelId="{22EC7D64-1C12-4BC5-90FB-B6AAF2E144F2}" type="presParOf" srcId="{31C509EF-028A-45D8-8849-E9DEB829821F}" destId="{383B4538-C79A-4455-BAF9-D309D41166F2}" srcOrd="1" destOrd="0" presId="urn:microsoft.com/office/officeart/2005/8/layout/vList4"/>
    <dgm:cxn modelId="{6478A633-96C1-4443-AAC2-976BA37A4295}" type="presParOf" srcId="{31C509EF-028A-45D8-8849-E9DEB829821F}" destId="{6DDE7DF7-FEB5-40AD-924E-9287CC93A492}" srcOrd="2" destOrd="0" presId="urn:microsoft.com/office/officeart/2005/8/layout/vList4"/>
    <dgm:cxn modelId="{F86AA95F-2EF9-4B4F-AE26-9C704B4B4272}" type="presParOf" srcId="{030F198F-1736-4E96-80EB-829340640BC9}" destId="{19F11419-BD3A-4A62-B374-80114E9C3ADB}" srcOrd="1" destOrd="0" presId="urn:microsoft.com/office/officeart/2005/8/layout/vList4"/>
    <dgm:cxn modelId="{0B352291-BFA6-4FFF-BFEB-B634B559954B}" type="presParOf" srcId="{030F198F-1736-4E96-80EB-829340640BC9}" destId="{8E0208F9-77CB-4B86-B493-7C3BD465A842}" srcOrd="2" destOrd="0" presId="urn:microsoft.com/office/officeart/2005/8/layout/vList4"/>
    <dgm:cxn modelId="{9599F826-D72D-4EE9-9C39-FEA7041083D1}" type="presParOf" srcId="{8E0208F9-77CB-4B86-B493-7C3BD465A842}" destId="{D4F98D0E-E3FF-40A9-860D-101790684892}" srcOrd="0" destOrd="0" presId="urn:microsoft.com/office/officeart/2005/8/layout/vList4"/>
    <dgm:cxn modelId="{D6BA7259-61C3-4399-BC37-C15757B48A53}" type="presParOf" srcId="{8E0208F9-77CB-4B86-B493-7C3BD465A842}" destId="{B2ECC337-6157-4696-B1C9-3BC055771B5C}" srcOrd="1" destOrd="0" presId="urn:microsoft.com/office/officeart/2005/8/layout/vList4"/>
    <dgm:cxn modelId="{D851F4B2-6DD9-4002-B6FB-EE499C0EEF09}" type="presParOf" srcId="{8E0208F9-77CB-4B86-B493-7C3BD465A842}" destId="{0E96787E-DE21-4991-9DE5-A72A6C86DFAF}" srcOrd="2" destOrd="0" presId="urn:microsoft.com/office/officeart/2005/8/layout/vList4"/>
    <dgm:cxn modelId="{73E118B7-8984-48CF-B803-D8A97CC2C1F5}" type="presParOf" srcId="{030F198F-1736-4E96-80EB-829340640BC9}" destId="{5A92C32E-67B1-451C-A12A-EBF30F4A4C30}" srcOrd="3" destOrd="0" presId="urn:microsoft.com/office/officeart/2005/8/layout/vList4"/>
    <dgm:cxn modelId="{A0077747-99A4-4C5B-AC8A-FA9B0AA9AF70}" type="presParOf" srcId="{030F198F-1736-4E96-80EB-829340640BC9}" destId="{3119F9F0-3A16-4AA0-97F1-49D486AE7A3F}" srcOrd="4" destOrd="0" presId="urn:microsoft.com/office/officeart/2005/8/layout/vList4"/>
    <dgm:cxn modelId="{7C5B5266-8F03-46C4-9477-18931D96069C}" type="presParOf" srcId="{3119F9F0-3A16-4AA0-97F1-49D486AE7A3F}" destId="{4B159633-61BC-46E8-A169-4482B9D90219}" srcOrd="0" destOrd="0" presId="urn:microsoft.com/office/officeart/2005/8/layout/vList4"/>
    <dgm:cxn modelId="{D581B392-CDBD-4B0B-931E-EE3AF05159E9}" type="presParOf" srcId="{3119F9F0-3A16-4AA0-97F1-49D486AE7A3F}" destId="{34A91D04-1500-40E6-B232-3E91289046C9}" srcOrd="1" destOrd="0" presId="urn:microsoft.com/office/officeart/2005/8/layout/vList4"/>
    <dgm:cxn modelId="{E8A8883E-4945-4884-9ECB-5DF881DCC8D9}" type="presParOf" srcId="{3119F9F0-3A16-4AA0-97F1-49D486AE7A3F}" destId="{7A5D2834-972F-4E03-A13A-EE1105BF3535}" srcOrd="2" destOrd="0" presId="urn:microsoft.com/office/officeart/2005/8/layout/vList4"/>
    <dgm:cxn modelId="{9B1798D0-3BE1-4077-AEE6-8AC8D61A1C91}" type="presParOf" srcId="{030F198F-1736-4E96-80EB-829340640BC9}" destId="{898C0745-17FF-4E03-982D-737F761E35AB}" srcOrd="5" destOrd="0" presId="urn:microsoft.com/office/officeart/2005/8/layout/vList4"/>
    <dgm:cxn modelId="{93DD9D0C-09EC-4754-A689-221CB2CC21CF}" type="presParOf" srcId="{030F198F-1736-4E96-80EB-829340640BC9}" destId="{29E58844-AB31-4204-BE62-40AC8B0077A7}" srcOrd="6" destOrd="0" presId="urn:microsoft.com/office/officeart/2005/8/layout/vList4"/>
    <dgm:cxn modelId="{33C8FD6B-7146-4710-9F28-14EF0D1CC362}" type="presParOf" srcId="{29E58844-AB31-4204-BE62-40AC8B0077A7}" destId="{8C0FD6D5-FA51-4A57-9CC5-6EDB88071FAD}" srcOrd="0" destOrd="0" presId="urn:microsoft.com/office/officeart/2005/8/layout/vList4"/>
    <dgm:cxn modelId="{03CE96CE-CD2C-4523-830C-63B15521BA15}" type="presParOf" srcId="{29E58844-AB31-4204-BE62-40AC8B0077A7}" destId="{D1F5067C-8098-4EC7-827B-1017D43BEF9D}" srcOrd="1" destOrd="0" presId="urn:microsoft.com/office/officeart/2005/8/layout/vList4"/>
    <dgm:cxn modelId="{43168F88-41CF-49C0-8CDD-E94FB23730BC}" type="presParOf" srcId="{29E58844-AB31-4204-BE62-40AC8B0077A7}" destId="{40F8A575-515A-40A7-89A5-890DF6E06AD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0BE3B-F5BA-42CB-AFA3-0D95EE0B4291}">
      <dsp:nvSpPr>
        <dsp:cNvPr id="0" name=""/>
        <dsp:cNvSpPr/>
      </dsp:nvSpPr>
      <dsp:spPr>
        <a:xfrm>
          <a:off x="660406" y="1763114"/>
          <a:ext cx="1236811" cy="82495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INCREMENTO PRECIOS MATERIAS PRIMAS </a:t>
          </a:r>
          <a:endParaRPr lang="es-ES" sz="1100" kern="1200" dirty="0"/>
        </a:p>
      </dsp:txBody>
      <dsp:txXfrm>
        <a:off x="858296" y="1763114"/>
        <a:ext cx="1038921" cy="824953"/>
      </dsp:txXfrm>
    </dsp:sp>
    <dsp:sp modelId="{40A3CAE7-7867-4725-9781-C91040803D5F}">
      <dsp:nvSpPr>
        <dsp:cNvPr id="0" name=""/>
        <dsp:cNvSpPr/>
      </dsp:nvSpPr>
      <dsp:spPr>
        <a:xfrm>
          <a:off x="660406" y="2588068"/>
          <a:ext cx="1236811" cy="824953"/>
        </a:xfrm>
        <a:prstGeom prst="rect">
          <a:avLst/>
        </a:prstGeom>
        <a:solidFill>
          <a:schemeClr val="accent5">
            <a:tint val="40000"/>
            <a:alpha val="90000"/>
            <a:hueOff val="-4814254"/>
            <a:satOff val="32091"/>
            <a:lumOff val="309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814254"/>
              <a:satOff val="32091"/>
              <a:lumOff val="30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ORO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GAS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SOJA</a:t>
          </a:r>
          <a:endParaRPr lang="es-ES" sz="1100" kern="1200" dirty="0"/>
        </a:p>
      </dsp:txBody>
      <dsp:txXfrm>
        <a:off x="858296" y="2588068"/>
        <a:ext cx="1038921" cy="824953"/>
      </dsp:txXfrm>
    </dsp:sp>
    <dsp:sp modelId="{7FE55420-5437-4685-A78C-4D3CB22E307C}">
      <dsp:nvSpPr>
        <dsp:cNvPr id="0" name=""/>
        <dsp:cNvSpPr/>
      </dsp:nvSpPr>
      <dsp:spPr>
        <a:xfrm>
          <a:off x="773" y="1433298"/>
          <a:ext cx="824541" cy="82454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+33%</a:t>
          </a:r>
          <a:endParaRPr lang="es-ES" sz="2000" kern="1200" dirty="0"/>
        </a:p>
      </dsp:txBody>
      <dsp:txXfrm>
        <a:off x="121524" y="1554049"/>
        <a:ext cx="583039" cy="583039"/>
      </dsp:txXfrm>
    </dsp:sp>
    <dsp:sp modelId="{09C38E96-6D78-4A81-B0D6-84CB8A1CB804}">
      <dsp:nvSpPr>
        <dsp:cNvPr id="0" name=""/>
        <dsp:cNvSpPr/>
      </dsp:nvSpPr>
      <dsp:spPr>
        <a:xfrm>
          <a:off x="2721759" y="1763114"/>
          <a:ext cx="1236811" cy="824953"/>
        </a:xfrm>
        <a:prstGeom prst="rect">
          <a:avLst/>
        </a:prstGeom>
        <a:solidFill>
          <a:schemeClr val="accent5">
            <a:tint val="40000"/>
            <a:alpha val="90000"/>
            <a:hueOff val="-9628508"/>
            <a:satOff val="64183"/>
            <a:lumOff val="618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9628508"/>
              <a:satOff val="64183"/>
              <a:lumOff val="61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CONTRACCIÓN VOLUMEN DE EXPORTACIÓN </a:t>
          </a:r>
          <a:endParaRPr lang="es-ES" sz="1100" kern="1200" dirty="0"/>
        </a:p>
      </dsp:txBody>
      <dsp:txXfrm>
        <a:off x="2919648" y="1763114"/>
        <a:ext cx="1038921" cy="824953"/>
      </dsp:txXfrm>
    </dsp:sp>
    <dsp:sp modelId="{CC9A6429-B73E-4EF4-BFBF-B4FECC204DE5}">
      <dsp:nvSpPr>
        <dsp:cNvPr id="0" name=""/>
        <dsp:cNvSpPr/>
      </dsp:nvSpPr>
      <dsp:spPr>
        <a:xfrm>
          <a:off x="2721759" y="2588068"/>
          <a:ext cx="1236811" cy="824953"/>
        </a:xfrm>
        <a:prstGeom prst="rect">
          <a:avLst/>
        </a:prstGeom>
        <a:solidFill>
          <a:schemeClr val="accent5">
            <a:tint val="40000"/>
            <a:alpha val="90000"/>
            <a:hueOff val="-14442761"/>
            <a:satOff val="96274"/>
            <a:lumOff val="9281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4442761"/>
              <a:satOff val="96274"/>
              <a:lumOff val="92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.</a:t>
          </a:r>
          <a:endParaRPr lang="es-ES" sz="1100" kern="1200" dirty="0"/>
        </a:p>
      </dsp:txBody>
      <dsp:txXfrm>
        <a:off x="2919648" y="2588068"/>
        <a:ext cx="1038921" cy="824953"/>
      </dsp:txXfrm>
    </dsp:sp>
    <dsp:sp modelId="{F479A17D-CA3F-43AB-8DD3-1A50483CDC95}">
      <dsp:nvSpPr>
        <dsp:cNvPr id="0" name=""/>
        <dsp:cNvSpPr/>
      </dsp:nvSpPr>
      <dsp:spPr>
        <a:xfrm>
          <a:off x="2062126" y="1433298"/>
          <a:ext cx="824541" cy="824541"/>
        </a:xfrm>
        <a:prstGeom prst="ellipse">
          <a:avLst/>
        </a:prstGeom>
        <a:gradFill rotWithShape="0">
          <a:gsLst>
            <a:gs pos="0">
              <a:schemeClr val="accent5">
                <a:hueOff val="-14047587"/>
                <a:satOff val="34105"/>
                <a:lumOff val="329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047587"/>
                <a:satOff val="34105"/>
                <a:lumOff val="329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047587"/>
                <a:satOff val="34105"/>
                <a:lumOff val="329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-1,4%</a:t>
          </a:r>
          <a:endParaRPr lang="es-ES" sz="2000" kern="1200" dirty="0"/>
        </a:p>
      </dsp:txBody>
      <dsp:txXfrm>
        <a:off x="2182877" y="1554049"/>
        <a:ext cx="583039" cy="583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33E31-59B1-4DA2-A305-EAC5040C2E8A}">
      <dsp:nvSpPr>
        <dsp:cNvPr id="0" name=""/>
        <dsp:cNvSpPr/>
      </dsp:nvSpPr>
      <dsp:spPr>
        <a:xfrm>
          <a:off x="0" y="0"/>
          <a:ext cx="4831398" cy="66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0" kern="1200" dirty="0" smtClean="0"/>
            <a:t>Contrabando</a:t>
          </a:r>
          <a:r>
            <a:rPr lang="es-ES" sz="1900" b="1" kern="1200" dirty="0" smtClean="0"/>
            <a:t> </a:t>
          </a:r>
          <a:r>
            <a:rPr lang="es-ES" sz="1900" b="0" kern="1200" dirty="0" smtClean="0"/>
            <a:t>creciente</a:t>
          </a:r>
          <a:r>
            <a:rPr lang="es-ES" sz="1900" b="1" kern="1200" dirty="0" smtClean="0"/>
            <a:t> </a:t>
          </a:r>
          <a:endParaRPr lang="es-ES" sz="1900" b="1" kern="1200" dirty="0"/>
        </a:p>
      </dsp:txBody>
      <dsp:txXfrm>
        <a:off x="1032799" y="0"/>
        <a:ext cx="3798598" cy="665203"/>
      </dsp:txXfrm>
    </dsp:sp>
    <dsp:sp modelId="{383B4538-C79A-4455-BAF9-D309D41166F2}">
      <dsp:nvSpPr>
        <dsp:cNvPr id="0" name=""/>
        <dsp:cNvSpPr/>
      </dsp:nvSpPr>
      <dsp:spPr>
        <a:xfrm>
          <a:off x="129333" y="59014"/>
          <a:ext cx="840653" cy="5471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98D0E-E3FF-40A9-860D-101790684892}">
      <dsp:nvSpPr>
        <dsp:cNvPr id="0" name=""/>
        <dsp:cNvSpPr/>
      </dsp:nvSpPr>
      <dsp:spPr>
        <a:xfrm>
          <a:off x="0" y="731724"/>
          <a:ext cx="4831398" cy="66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0" kern="1200" dirty="0" smtClean="0"/>
            <a:t>Tipo de cambio fijo </a:t>
          </a:r>
          <a:endParaRPr lang="es-ES" sz="1900" b="0" kern="1200" dirty="0"/>
        </a:p>
      </dsp:txBody>
      <dsp:txXfrm>
        <a:off x="1032799" y="731724"/>
        <a:ext cx="3798598" cy="665203"/>
      </dsp:txXfrm>
    </dsp:sp>
    <dsp:sp modelId="{B2ECC337-6157-4696-B1C9-3BC055771B5C}">
      <dsp:nvSpPr>
        <dsp:cNvPr id="0" name=""/>
        <dsp:cNvSpPr/>
      </dsp:nvSpPr>
      <dsp:spPr>
        <a:xfrm>
          <a:off x="108630" y="811894"/>
          <a:ext cx="882058" cy="5048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9633-61BC-46E8-A169-4482B9D90219}">
      <dsp:nvSpPr>
        <dsp:cNvPr id="0" name=""/>
        <dsp:cNvSpPr/>
      </dsp:nvSpPr>
      <dsp:spPr>
        <a:xfrm>
          <a:off x="0" y="1463448"/>
          <a:ext cx="4831398" cy="66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Regulación de precios estatal </a:t>
          </a:r>
          <a:endParaRPr lang="es-ES" sz="1900" kern="1200" dirty="0"/>
        </a:p>
      </dsp:txBody>
      <dsp:txXfrm>
        <a:off x="1032799" y="1463448"/>
        <a:ext cx="3798598" cy="665203"/>
      </dsp:txXfrm>
    </dsp:sp>
    <dsp:sp modelId="{34A91D04-1500-40E6-B232-3E91289046C9}">
      <dsp:nvSpPr>
        <dsp:cNvPr id="0" name=""/>
        <dsp:cNvSpPr/>
      </dsp:nvSpPr>
      <dsp:spPr>
        <a:xfrm>
          <a:off x="118984" y="1564777"/>
          <a:ext cx="861351" cy="4625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D6D5-FA51-4A57-9CC5-6EDB88071FAD}">
      <dsp:nvSpPr>
        <dsp:cNvPr id="0" name=""/>
        <dsp:cNvSpPr/>
      </dsp:nvSpPr>
      <dsp:spPr>
        <a:xfrm>
          <a:off x="0" y="2195172"/>
          <a:ext cx="4831398" cy="66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Subsidio a los hidrocarburos </a:t>
          </a:r>
          <a:endParaRPr lang="es-ES" sz="1900" kern="1200" dirty="0"/>
        </a:p>
      </dsp:txBody>
      <dsp:txXfrm>
        <a:off x="1032799" y="2195172"/>
        <a:ext cx="3798598" cy="665203"/>
      </dsp:txXfrm>
    </dsp:sp>
    <dsp:sp modelId="{D1F5067C-8098-4EC7-827B-1017D43BEF9D}">
      <dsp:nvSpPr>
        <dsp:cNvPr id="0" name=""/>
        <dsp:cNvSpPr/>
      </dsp:nvSpPr>
      <dsp:spPr>
        <a:xfrm>
          <a:off x="139687" y="2311881"/>
          <a:ext cx="819946" cy="4317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8ACA0-4857-411F-B61E-9A6E01B46860}">
      <dsp:nvSpPr>
        <dsp:cNvPr id="0" name=""/>
        <dsp:cNvSpPr/>
      </dsp:nvSpPr>
      <dsp:spPr>
        <a:xfrm>
          <a:off x="0" y="2926897"/>
          <a:ext cx="4831398" cy="66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Caída de la liquidez Empresas y </a:t>
          </a:r>
          <a:r>
            <a:rPr lang="es-ES" sz="1900" kern="1200" dirty="0" err="1" smtClean="0"/>
            <a:t>Flias</a:t>
          </a:r>
          <a:r>
            <a:rPr lang="es-ES" sz="1900" kern="1200" dirty="0" smtClean="0"/>
            <a:t>. </a:t>
          </a:r>
          <a:endParaRPr lang="es-ES" sz="1900" kern="1200" dirty="0"/>
        </a:p>
      </dsp:txBody>
      <dsp:txXfrm>
        <a:off x="1032799" y="2926897"/>
        <a:ext cx="3798598" cy="665203"/>
      </dsp:txXfrm>
    </dsp:sp>
    <dsp:sp modelId="{9F5397A7-1B16-4B13-8F56-B0C7E884F115}">
      <dsp:nvSpPr>
        <dsp:cNvPr id="0" name=""/>
        <dsp:cNvSpPr/>
      </dsp:nvSpPr>
      <dsp:spPr>
        <a:xfrm>
          <a:off x="103451" y="3030102"/>
          <a:ext cx="892417" cy="4587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37BE6-23C4-4846-AA3C-0CA55E41C5CE}">
      <dsp:nvSpPr>
        <dsp:cNvPr id="0" name=""/>
        <dsp:cNvSpPr/>
      </dsp:nvSpPr>
      <dsp:spPr>
        <a:xfrm>
          <a:off x="0" y="3658621"/>
          <a:ext cx="4831398" cy="6652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Empresas públicas. </a:t>
          </a:r>
          <a:endParaRPr lang="es-ES" sz="1900" kern="1200" dirty="0"/>
        </a:p>
      </dsp:txBody>
      <dsp:txXfrm>
        <a:off x="1032799" y="3658621"/>
        <a:ext cx="3798598" cy="665203"/>
      </dsp:txXfrm>
    </dsp:sp>
    <dsp:sp modelId="{4B0EE0F2-8EE9-4A26-94EA-B5CD1010CFA5}">
      <dsp:nvSpPr>
        <dsp:cNvPr id="0" name=""/>
        <dsp:cNvSpPr/>
      </dsp:nvSpPr>
      <dsp:spPr>
        <a:xfrm>
          <a:off x="66520" y="3725141"/>
          <a:ext cx="966279" cy="5321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33E31-59B1-4DA2-A305-EAC5040C2E8A}">
      <dsp:nvSpPr>
        <dsp:cNvPr id="0" name=""/>
        <dsp:cNvSpPr/>
      </dsp:nvSpPr>
      <dsp:spPr>
        <a:xfrm>
          <a:off x="0" y="0"/>
          <a:ext cx="4831398" cy="1479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/>
            <a:t>Incremento empleo informal (84%)</a:t>
          </a:r>
          <a:endParaRPr lang="es-ES" sz="2000" b="1" kern="1200" dirty="0"/>
        </a:p>
      </dsp:txBody>
      <dsp:txXfrm>
        <a:off x="1114253" y="0"/>
        <a:ext cx="3717144" cy="1479734"/>
      </dsp:txXfrm>
    </dsp:sp>
    <dsp:sp modelId="{383B4538-C79A-4455-BAF9-D309D41166F2}">
      <dsp:nvSpPr>
        <dsp:cNvPr id="0" name=""/>
        <dsp:cNvSpPr/>
      </dsp:nvSpPr>
      <dsp:spPr>
        <a:xfrm>
          <a:off x="210786" y="131276"/>
          <a:ext cx="840653" cy="12171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98D0E-E3FF-40A9-860D-101790684892}">
      <dsp:nvSpPr>
        <dsp:cNvPr id="0" name=""/>
        <dsp:cNvSpPr/>
      </dsp:nvSpPr>
      <dsp:spPr>
        <a:xfrm>
          <a:off x="0" y="1627708"/>
          <a:ext cx="4831398" cy="1479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/>
            <a:t>Ajuste Política Laboral y Salarial </a:t>
          </a:r>
          <a:endParaRPr lang="es-ES" sz="2000" b="0" kern="1200" dirty="0"/>
        </a:p>
      </dsp:txBody>
      <dsp:txXfrm>
        <a:off x="1114253" y="1627708"/>
        <a:ext cx="3717144" cy="1479734"/>
      </dsp:txXfrm>
    </dsp:sp>
    <dsp:sp modelId="{B2ECC337-6157-4696-B1C9-3BC055771B5C}">
      <dsp:nvSpPr>
        <dsp:cNvPr id="0" name=""/>
        <dsp:cNvSpPr/>
      </dsp:nvSpPr>
      <dsp:spPr>
        <a:xfrm>
          <a:off x="190083" y="1806045"/>
          <a:ext cx="882058" cy="11230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509B7-5CE5-453E-9474-7B6853AB49D3}">
      <dsp:nvSpPr>
        <dsp:cNvPr id="0" name=""/>
        <dsp:cNvSpPr/>
      </dsp:nvSpPr>
      <dsp:spPr>
        <a:xfrm>
          <a:off x="0" y="37958"/>
          <a:ext cx="3070860" cy="914940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Dic. 21 – </a:t>
          </a:r>
          <a:r>
            <a:rPr lang="es-ES" sz="2300" kern="1200" dirty="0" err="1" smtClean="0"/>
            <a:t>May</a:t>
          </a:r>
          <a:r>
            <a:rPr lang="es-ES" sz="2300" kern="1200" dirty="0" smtClean="0"/>
            <a:t> 22: Depósitos: = Var. 0,63%</a:t>
          </a:r>
          <a:endParaRPr lang="es-ES" sz="2300" kern="1200" dirty="0"/>
        </a:p>
      </dsp:txBody>
      <dsp:txXfrm>
        <a:off x="44664" y="82622"/>
        <a:ext cx="2981532" cy="825612"/>
      </dsp:txXfrm>
    </dsp:sp>
    <dsp:sp modelId="{7152AD9F-E9BD-43F6-BDFE-BF050CE6C751}">
      <dsp:nvSpPr>
        <dsp:cNvPr id="0" name=""/>
        <dsp:cNvSpPr/>
      </dsp:nvSpPr>
      <dsp:spPr>
        <a:xfrm>
          <a:off x="0" y="952898"/>
          <a:ext cx="307086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50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800" kern="1200" dirty="0" smtClean="0"/>
            <a:t>.</a:t>
          </a:r>
          <a:endParaRPr lang="es-ES" sz="1800" kern="1200" dirty="0"/>
        </a:p>
      </dsp:txBody>
      <dsp:txXfrm>
        <a:off x="0" y="952898"/>
        <a:ext cx="3070860" cy="380880"/>
      </dsp:txXfrm>
    </dsp:sp>
    <dsp:sp modelId="{99FE06E4-9F60-412D-99F7-BFC44D4EF1C2}">
      <dsp:nvSpPr>
        <dsp:cNvPr id="0" name=""/>
        <dsp:cNvSpPr/>
      </dsp:nvSpPr>
      <dsp:spPr>
        <a:xfrm>
          <a:off x="0" y="1333779"/>
          <a:ext cx="3070860" cy="914940"/>
        </a:xfrm>
        <a:prstGeom prst="roundRect">
          <a:avLst/>
        </a:prstGeom>
        <a:solidFill>
          <a:schemeClr val="accent5">
            <a:shade val="50000"/>
            <a:hueOff val="-342311"/>
            <a:satOff val="-69251"/>
            <a:lumOff val="599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Dic. 21 – </a:t>
          </a:r>
          <a:r>
            <a:rPr lang="es-ES" sz="2300" kern="1200" dirty="0" err="1" smtClean="0"/>
            <a:t>May</a:t>
          </a:r>
          <a:r>
            <a:rPr lang="es-ES" sz="2300" kern="1200" dirty="0" smtClean="0"/>
            <a:t> 22: Depósitos: = Var. 2,3%</a:t>
          </a:r>
          <a:endParaRPr lang="es-ES" sz="2300" kern="1200" dirty="0"/>
        </a:p>
      </dsp:txBody>
      <dsp:txXfrm>
        <a:off x="44664" y="1378443"/>
        <a:ext cx="2981532" cy="825612"/>
      </dsp:txXfrm>
    </dsp:sp>
    <dsp:sp modelId="{210B6D60-C878-41FB-B7C9-2D7D9C4EAC0E}">
      <dsp:nvSpPr>
        <dsp:cNvPr id="0" name=""/>
        <dsp:cNvSpPr/>
      </dsp:nvSpPr>
      <dsp:spPr>
        <a:xfrm>
          <a:off x="0" y="2248719"/>
          <a:ext cx="307086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50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800" kern="1200" dirty="0" smtClean="0"/>
            <a:t>.</a:t>
          </a:r>
          <a:endParaRPr lang="es-ES" sz="1800" kern="1200" dirty="0"/>
        </a:p>
      </dsp:txBody>
      <dsp:txXfrm>
        <a:off x="0" y="2248719"/>
        <a:ext cx="3070860" cy="380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33E31-59B1-4DA2-A305-EAC5040C2E8A}">
      <dsp:nvSpPr>
        <dsp:cNvPr id="0" name=""/>
        <dsp:cNvSpPr/>
      </dsp:nvSpPr>
      <dsp:spPr>
        <a:xfrm>
          <a:off x="0" y="0"/>
          <a:ext cx="3859907" cy="1007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/>
            <a:t>- Balances de 65 Empresas + Grandes de Bolivia (33%)</a:t>
          </a:r>
          <a:endParaRPr lang="es-ES" sz="2000" b="1" kern="1200" dirty="0"/>
        </a:p>
      </dsp:txBody>
      <dsp:txXfrm>
        <a:off x="872708" y="0"/>
        <a:ext cx="2987198" cy="1007268"/>
      </dsp:txXfrm>
    </dsp:sp>
    <dsp:sp modelId="{383B4538-C79A-4455-BAF9-D309D41166F2}">
      <dsp:nvSpPr>
        <dsp:cNvPr id="0" name=""/>
        <dsp:cNvSpPr/>
      </dsp:nvSpPr>
      <dsp:spPr>
        <a:xfrm>
          <a:off x="150909" y="89360"/>
          <a:ext cx="671616" cy="828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98D0E-E3FF-40A9-860D-101790684892}">
      <dsp:nvSpPr>
        <dsp:cNvPr id="0" name=""/>
        <dsp:cNvSpPr/>
      </dsp:nvSpPr>
      <dsp:spPr>
        <a:xfrm>
          <a:off x="0" y="1107995"/>
          <a:ext cx="3859907" cy="1007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/>
            <a:t>Balance al 31 de marzo de 2022.</a:t>
          </a:r>
          <a:endParaRPr lang="es-ES" sz="2000" b="0" kern="1200" dirty="0"/>
        </a:p>
      </dsp:txBody>
      <dsp:txXfrm>
        <a:off x="872708" y="1107995"/>
        <a:ext cx="2987198" cy="1007268"/>
      </dsp:txXfrm>
    </dsp:sp>
    <dsp:sp modelId="{B2ECC337-6157-4696-B1C9-3BC055771B5C}">
      <dsp:nvSpPr>
        <dsp:cNvPr id="0" name=""/>
        <dsp:cNvSpPr/>
      </dsp:nvSpPr>
      <dsp:spPr>
        <a:xfrm>
          <a:off x="134369" y="1229391"/>
          <a:ext cx="704695" cy="7644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9633-61BC-46E8-A169-4482B9D90219}">
      <dsp:nvSpPr>
        <dsp:cNvPr id="0" name=""/>
        <dsp:cNvSpPr/>
      </dsp:nvSpPr>
      <dsp:spPr>
        <a:xfrm>
          <a:off x="0" y="2215990"/>
          <a:ext cx="3859907" cy="1007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Ventas : Var. 23,08% </a:t>
          </a:r>
          <a:endParaRPr lang="es-ES" sz="2000" kern="1200" dirty="0"/>
        </a:p>
      </dsp:txBody>
      <dsp:txXfrm>
        <a:off x="872708" y="2215990"/>
        <a:ext cx="2987198" cy="1007268"/>
      </dsp:txXfrm>
    </dsp:sp>
    <dsp:sp modelId="{34A91D04-1500-40E6-B232-3E91289046C9}">
      <dsp:nvSpPr>
        <dsp:cNvPr id="0" name=""/>
        <dsp:cNvSpPr/>
      </dsp:nvSpPr>
      <dsp:spPr>
        <a:xfrm>
          <a:off x="142641" y="2369425"/>
          <a:ext cx="688151" cy="7003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33E31-59B1-4DA2-A305-EAC5040C2E8A}">
      <dsp:nvSpPr>
        <dsp:cNvPr id="0" name=""/>
        <dsp:cNvSpPr/>
      </dsp:nvSpPr>
      <dsp:spPr>
        <a:xfrm>
          <a:off x="0" y="0"/>
          <a:ext cx="3859907" cy="1007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/>
            <a:t>- Balances de 65 Empresas + Grandes de Bolivia (33%)</a:t>
          </a:r>
          <a:endParaRPr lang="es-ES" sz="2000" b="1" kern="1200" dirty="0"/>
        </a:p>
      </dsp:txBody>
      <dsp:txXfrm>
        <a:off x="872708" y="0"/>
        <a:ext cx="2987198" cy="1007268"/>
      </dsp:txXfrm>
    </dsp:sp>
    <dsp:sp modelId="{383B4538-C79A-4455-BAF9-D309D41166F2}">
      <dsp:nvSpPr>
        <dsp:cNvPr id="0" name=""/>
        <dsp:cNvSpPr/>
      </dsp:nvSpPr>
      <dsp:spPr>
        <a:xfrm>
          <a:off x="150909" y="89360"/>
          <a:ext cx="671616" cy="8285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98D0E-E3FF-40A9-860D-101790684892}">
      <dsp:nvSpPr>
        <dsp:cNvPr id="0" name=""/>
        <dsp:cNvSpPr/>
      </dsp:nvSpPr>
      <dsp:spPr>
        <a:xfrm>
          <a:off x="0" y="1107995"/>
          <a:ext cx="3859907" cy="1007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/>
            <a:t>Balance al 31 de marzo de 2022.</a:t>
          </a:r>
          <a:endParaRPr lang="es-ES" sz="2000" b="0" kern="1200" dirty="0"/>
        </a:p>
      </dsp:txBody>
      <dsp:txXfrm>
        <a:off x="872708" y="1107995"/>
        <a:ext cx="2987198" cy="1007268"/>
      </dsp:txXfrm>
    </dsp:sp>
    <dsp:sp modelId="{B2ECC337-6157-4696-B1C9-3BC055771B5C}">
      <dsp:nvSpPr>
        <dsp:cNvPr id="0" name=""/>
        <dsp:cNvSpPr/>
      </dsp:nvSpPr>
      <dsp:spPr>
        <a:xfrm>
          <a:off x="134369" y="1229391"/>
          <a:ext cx="704695" cy="7644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9633-61BC-46E8-A169-4482B9D90219}">
      <dsp:nvSpPr>
        <dsp:cNvPr id="0" name=""/>
        <dsp:cNvSpPr/>
      </dsp:nvSpPr>
      <dsp:spPr>
        <a:xfrm>
          <a:off x="0" y="2215990"/>
          <a:ext cx="3859907" cy="10072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Utilidades : Var. 106% </a:t>
          </a:r>
          <a:endParaRPr lang="es-ES" sz="2000" kern="1200" dirty="0"/>
        </a:p>
      </dsp:txBody>
      <dsp:txXfrm>
        <a:off x="872708" y="2215990"/>
        <a:ext cx="2987198" cy="1007268"/>
      </dsp:txXfrm>
    </dsp:sp>
    <dsp:sp modelId="{34A91D04-1500-40E6-B232-3E91289046C9}">
      <dsp:nvSpPr>
        <dsp:cNvPr id="0" name=""/>
        <dsp:cNvSpPr/>
      </dsp:nvSpPr>
      <dsp:spPr>
        <a:xfrm>
          <a:off x="142641" y="2369425"/>
          <a:ext cx="688151" cy="7003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F8092-3C2F-48D5-8982-AB24B9E61E4D}">
      <dsp:nvSpPr>
        <dsp:cNvPr id="0" name=""/>
        <dsp:cNvSpPr/>
      </dsp:nvSpPr>
      <dsp:spPr>
        <a:xfrm>
          <a:off x="110" y="0"/>
          <a:ext cx="1468621" cy="421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rgbClr val="002060"/>
              </a:solidFill>
            </a:rPr>
            <a:t>Superávit Comercial por incremento de precios de </a:t>
          </a:r>
          <a:r>
            <a:rPr lang="es-ES" sz="1300" b="1" kern="1200" dirty="0" err="1" smtClean="0">
              <a:solidFill>
                <a:srgbClr val="002060"/>
              </a:solidFill>
            </a:rPr>
            <a:t>Commodities</a:t>
          </a:r>
          <a:r>
            <a:rPr lang="es-ES" sz="1300" b="1" kern="1200" dirty="0" smtClean="0">
              <a:solidFill>
                <a:srgbClr val="002060"/>
              </a:solidFill>
            </a:rPr>
            <a:t> </a:t>
          </a:r>
          <a:endParaRPr lang="es-ES" sz="1300" b="1" kern="1200" dirty="0">
            <a:solidFill>
              <a:srgbClr val="002060"/>
            </a:solidFill>
          </a:endParaRPr>
        </a:p>
      </dsp:txBody>
      <dsp:txXfrm>
        <a:off x="110" y="1686560"/>
        <a:ext cx="1468621" cy="1686560"/>
      </dsp:txXfrm>
    </dsp:sp>
    <dsp:sp modelId="{268021E8-10B0-4954-AAC1-B9325712A5C0}">
      <dsp:nvSpPr>
        <dsp:cNvPr id="0" name=""/>
        <dsp:cNvSpPr/>
      </dsp:nvSpPr>
      <dsp:spPr>
        <a:xfrm>
          <a:off x="44168" y="252984"/>
          <a:ext cx="1380503" cy="14040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8F550-7A4E-4E50-A406-D33A778CE37B}">
      <dsp:nvSpPr>
        <dsp:cNvPr id="0" name=""/>
        <dsp:cNvSpPr/>
      </dsp:nvSpPr>
      <dsp:spPr>
        <a:xfrm>
          <a:off x="1512789" y="0"/>
          <a:ext cx="1468621" cy="421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rgbClr val="002060"/>
              </a:solidFill>
            </a:rPr>
            <a:t>Mayor inversión pública e incremento de </a:t>
          </a:r>
          <a:r>
            <a:rPr lang="es-ES" sz="1300" b="1" kern="1200" dirty="0" err="1" smtClean="0">
              <a:solidFill>
                <a:srgbClr val="002060"/>
              </a:solidFill>
            </a:rPr>
            <a:t>reaudaciones</a:t>
          </a:r>
          <a:r>
            <a:rPr lang="es-ES" sz="1300" b="1" kern="1200" dirty="0" smtClean="0">
              <a:solidFill>
                <a:srgbClr val="002060"/>
              </a:solidFill>
            </a:rPr>
            <a:t> del SIN . </a:t>
          </a:r>
          <a:endParaRPr lang="es-ES" sz="1300" b="1" kern="1200" dirty="0">
            <a:solidFill>
              <a:srgbClr val="002060"/>
            </a:solidFill>
          </a:endParaRPr>
        </a:p>
      </dsp:txBody>
      <dsp:txXfrm>
        <a:off x="1512789" y="1686560"/>
        <a:ext cx="1468621" cy="1686560"/>
      </dsp:txXfrm>
    </dsp:sp>
    <dsp:sp modelId="{DDAAA3D6-F01D-4492-AE39-99D179F4A348}">
      <dsp:nvSpPr>
        <dsp:cNvPr id="0" name=""/>
        <dsp:cNvSpPr/>
      </dsp:nvSpPr>
      <dsp:spPr>
        <a:xfrm>
          <a:off x="1556848" y="252984"/>
          <a:ext cx="1380503" cy="14040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EE73A-428D-4BB6-8354-7CFB782CEA12}">
      <dsp:nvSpPr>
        <dsp:cNvPr id="0" name=""/>
        <dsp:cNvSpPr/>
      </dsp:nvSpPr>
      <dsp:spPr>
        <a:xfrm>
          <a:off x="3025469" y="0"/>
          <a:ext cx="1468621" cy="421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err="1" smtClean="0">
              <a:solidFill>
                <a:srgbClr val="002060"/>
              </a:solidFill>
            </a:rPr>
            <a:t>Reduccción</a:t>
          </a:r>
          <a:r>
            <a:rPr lang="es-ES" sz="1300" b="1" kern="1200" dirty="0" smtClean="0">
              <a:solidFill>
                <a:srgbClr val="002060"/>
              </a:solidFill>
            </a:rPr>
            <a:t> del desempleo y crecimiento  </a:t>
          </a:r>
          <a:r>
            <a:rPr lang="es-ES" sz="1300" b="1" kern="1200" dirty="0" err="1" smtClean="0">
              <a:solidFill>
                <a:srgbClr val="002060"/>
              </a:solidFill>
            </a:rPr>
            <a:t>inercialde</a:t>
          </a:r>
          <a:r>
            <a:rPr lang="es-ES" sz="1300" b="1" kern="1200" dirty="0" smtClean="0">
              <a:solidFill>
                <a:srgbClr val="002060"/>
              </a:solidFill>
            </a:rPr>
            <a:t> créditos. </a:t>
          </a:r>
          <a:endParaRPr lang="es-ES" sz="1300" b="1" kern="1200" dirty="0">
            <a:solidFill>
              <a:srgbClr val="002060"/>
            </a:solidFill>
          </a:endParaRPr>
        </a:p>
      </dsp:txBody>
      <dsp:txXfrm>
        <a:off x="3025469" y="1686560"/>
        <a:ext cx="1468621" cy="1686560"/>
      </dsp:txXfrm>
    </dsp:sp>
    <dsp:sp modelId="{028DEFBF-C809-4BDD-BB2C-E560DF6B5C03}">
      <dsp:nvSpPr>
        <dsp:cNvPr id="0" name=""/>
        <dsp:cNvSpPr/>
      </dsp:nvSpPr>
      <dsp:spPr>
        <a:xfrm>
          <a:off x="3115830" y="218261"/>
          <a:ext cx="1380503" cy="14040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25CA7-B5A5-433B-A1D6-691B3CB15CF8}">
      <dsp:nvSpPr>
        <dsp:cNvPr id="0" name=""/>
        <dsp:cNvSpPr/>
      </dsp:nvSpPr>
      <dsp:spPr>
        <a:xfrm>
          <a:off x="4538149" y="0"/>
          <a:ext cx="1468621" cy="421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rgbClr val="002060"/>
              </a:solidFill>
            </a:rPr>
            <a:t>Apertura actividades económicas post – </a:t>
          </a:r>
          <a:r>
            <a:rPr lang="es-ES" sz="1300" b="1" kern="1200" dirty="0" err="1" smtClean="0">
              <a:solidFill>
                <a:srgbClr val="002060"/>
              </a:solidFill>
            </a:rPr>
            <a:t>Covid</a:t>
          </a:r>
          <a:r>
            <a:rPr lang="es-ES" sz="1300" b="1" kern="1200" dirty="0" smtClean="0">
              <a:solidFill>
                <a:srgbClr val="002060"/>
              </a:solidFill>
            </a:rPr>
            <a:t> – 19 y mayor nivel de vacunación </a:t>
          </a:r>
          <a:r>
            <a:rPr lang="es-ES" sz="1300" b="1" kern="1200" dirty="0" err="1" smtClean="0">
              <a:solidFill>
                <a:srgbClr val="002060"/>
              </a:solidFill>
            </a:rPr>
            <a:t>Covid</a:t>
          </a:r>
          <a:r>
            <a:rPr lang="es-ES" sz="1300" b="1" kern="1200" dirty="0" smtClean="0">
              <a:solidFill>
                <a:srgbClr val="002060"/>
              </a:solidFill>
            </a:rPr>
            <a:t> - 19</a:t>
          </a:r>
          <a:endParaRPr lang="es-ES" sz="1300" b="1" kern="1200" dirty="0">
            <a:solidFill>
              <a:srgbClr val="002060"/>
            </a:solidFill>
          </a:endParaRPr>
        </a:p>
      </dsp:txBody>
      <dsp:txXfrm>
        <a:off x="4538149" y="1686560"/>
        <a:ext cx="1468621" cy="1686560"/>
      </dsp:txXfrm>
    </dsp:sp>
    <dsp:sp modelId="{5421CE7B-231F-44AA-9DDB-DDF1AFFA5657}">
      <dsp:nvSpPr>
        <dsp:cNvPr id="0" name=""/>
        <dsp:cNvSpPr/>
      </dsp:nvSpPr>
      <dsp:spPr>
        <a:xfrm>
          <a:off x="4582207" y="252984"/>
          <a:ext cx="1380503" cy="140406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C1270-8774-4641-BE39-9B8AF1B52E3E}">
      <dsp:nvSpPr>
        <dsp:cNvPr id="0" name=""/>
        <dsp:cNvSpPr/>
      </dsp:nvSpPr>
      <dsp:spPr>
        <a:xfrm>
          <a:off x="6106974" y="0"/>
          <a:ext cx="1468621" cy="421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rgbClr val="002060"/>
              </a:solidFill>
            </a:rPr>
            <a:t>Mayor nivel de vacunación </a:t>
          </a:r>
          <a:r>
            <a:rPr lang="es-ES" sz="1300" b="1" kern="1200" dirty="0" err="1" smtClean="0">
              <a:solidFill>
                <a:srgbClr val="002060"/>
              </a:solidFill>
            </a:rPr>
            <a:t>Covid</a:t>
          </a:r>
          <a:r>
            <a:rPr lang="es-ES" sz="1300" b="1" kern="1200" dirty="0" smtClean="0">
              <a:solidFill>
                <a:srgbClr val="002060"/>
              </a:solidFill>
            </a:rPr>
            <a:t> -19</a:t>
          </a:r>
          <a:endParaRPr lang="es-ES" sz="1300" b="1" kern="1200" dirty="0">
            <a:solidFill>
              <a:srgbClr val="002060"/>
            </a:solidFill>
          </a:endParaRPr>
        </a:p>
      </dsp:txBody>
      <dsp:txXfrm>
        <a:off x="6106974" y="1686560"/>
        <a:ext cx="1468621" cy="1686560"/>
      </dsp:txXfrm>
    </dsp:sp>
    <dsp:sp modelId="{25952565-24A7-4F39-B5C0-008B16774FE8}">
      <dsp:nvSpPr>
        <dsp:cNvPr id="0" name=""/>
        <dsp:cNvSpPr/>
      </dsp:nvSpPr>
      <dsp:spPr>
        <a:xfrm>
          <a:off x="6094887" y="252984"/>
          <a:ext cx="1380503" cy="140406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8D1EF-B8B9-43FD-A2F8-6765427DBA7E}">
      <dsp:nvSpPr>
        <dsp:cNvPr id="0" name=""/>
        <dsp:cNvSpPr/>
      </dsp:nvSpPr>
      <dsp:spPr>
        <a:xfrm>
          <a:off x="7563508" y="0"/>
          <a:ext cx="1468621" cy="4216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>
              <a:solidFill>
                <a:srgbClr val="002060"/>
              </a:solidFill>
            </a:rPr>
            <a:t>Baja inflación y tipo de cambio fijo, control y regulación de precios, subsidios, empresas públicas</a:t>
          </a:r>
          <a:endParaRPr lang="es-ES" sz="1300" b="1" kern="1200" dirty="0">
            <a:solidFill>
              <a:srgbClr val="002060"/>
            </a:solidFill>
          </a:endParaRPr>
        </a:p>
      </dsp:txBody>
      <dsp:txXfrm>
        <a:off x="7563508" y="1686560"/>
        <a:ext cx="1468621" cy="1686560"/>
      </dsp:txXfrm>
    </dsp:sp>
    <dsp:sp modelId="{23C1D911-F369-4A5D-8050-BD4F8F507647}">
      <dsp:nvSpPr>
        <dsp:cNvPr id="0" name=""/>
        <dsp:cNvSpPr/>
      </dsp:nvSpPr>
      <dsp:spPr>
        <a:xfrm>
          <a:off x="7607567" y="252983"/>
          <a:ext cx="1380503" cy="140406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84D2A-A63D-48FE-8CA2-A5CEB9E1D4CA}">
      <dsp:nvSpPr>
        <dsp:cNvPr id="0" name=""/>
        <dsp:cNvSpPr/>
      </dsp:nvSpPr>
      <dsp:spPr>
        <a:xfrm>
          <a:off x="361372" y="3355449"/>
          <a:ext cx="8309660" cy="63246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33E31-59B1-4DA2-A305-EAC5040C2E8A}">
      <dsp:nvSpPr>
        <dsp:cNvPr id="0" name=""/>
        <dsp:cNvSpPr/>
      </dsp:nvSpPr>
      <dsp:spPr>
        <a:xfrm>
          <a:off x="0" y="0"/>
          <a:ext cx="4924958" cy="1397255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Mayor incremento de precios de materias primas, insumos intermedios y bienes de capital  por crisis internacional </a:t>
          </a:r>
          <a:endParaRPr lang="es-ES" sz="2200" b="1" kern="1200" dirty="0"/>
        </a:p>
      </dsp:txBody>
      <dsp:txXfrm>
        <a:off x="1124717" y="0"/>
        <a:ext cx="3800240" cy="1397255"/>
      </dsp:txXfrm>
    </dsp:sp>
    <dsp:sp modelId="{383B4538-C79A-4455-BAF9-D309D41166F2}">
      <dsp:nvSpPr>
        <dsp:cNvPr id="0" name=""/>
        <dsp:cNvSpPr/>
      </dsp:nvSpPr>
      <dsp:spPr>
        <a:xfrm>
          <a:off x="238475" y="160902"/>
          <a:ext cx="856932" cy="11493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98D0E-E3FF-40A9-860D-101790684892}">
      <dsp:nvSpPr>
        <dsp:cNvPr id="0" name=""/>
        <dsp:cNvSpPr/>
      </dsp:nvSpPr>
      <dsp:spPr>
        <a:xfrm>
          <a:off x="0" y="1536980"/>
          <a:ext cx="4924958" cy="139725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/>
            <a:t>Mayor presión fiscalizadora y normativa para aliviar déficit fiscal </a:t>
          </a:r>
          <a:endParaRPr lang="es-ES" sz="2200" b="1" kern="1200" dirty="0"/>
        </a:p>
      </dsp:txBody>
      <dsp:txXfrm>
        <a:off x="1124717" y="1536980"/>
        <a:ext cx="3800240" cy="1397255"/>
      </dsp:txXfrm>
    </dsp:sp>
    <dsp:sp modelId="{B2ECC337-6157-4696-B1C9-3BC055771B5C}">
      <dsp:nvSpPr>
        <dsp:cNvPr id="0" name=""/>
        <dsp:cNvSpPr/>
      </dsp:nvSpPr>
      <dsp:spPr>
        <a:xfrm>
          <a:off x="182651" y="1705378"/>
          <a:ext cx="899139" cy="10604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9633-61BC-46E8-A169-4482B9D90219}">
      <dsp:nvSpPr>
        <dsp:cNvPr id="0" name=""/>
        <dsp:cNvSpPr/>
      </dsp:nvSpPr>
      <dsp:spPr>
        <a:xfrm>
          <a:off x="0" y="3073961"/>
          <a:ext cx="4924958" cy="1397255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I</a:t>
          </a:r>
          <a:endParaRPr lang="es-ES" sz="2200" kern="1200" dirty="0"/>
        </a:p>
      </dsp:txBody>
      <dsp:txXfrm>
        <a:off x="1124717" y="3073961"/>
        <a:ext cx="3800240" cy="1397255"/>
      </dsp:txXfrm>
    </dsp:sp>
    <dsp:sp modelId="{34A91D04-1500-40E6-B232-3E91289046C9}">
      <dsp:nvSpPr>
        <dsp:cNvPr id="0" name=""/>
        <dsp:cNvSpPr/>
      </dsp:nvSpPr>
      <dsp:spPr>
        <a:xfrm>
          <a:off x="193205" y="3286802"/>
          <a:ext cx="878031" cy="9715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33E31-59B1-4DA2-A305-EAC5040C2E8A}">
      <dsp:nvSpPr>
        <dsp:cNvPr id="0" name=""/>
        <dsp:cNvSpPr/>
      </dsp:nvSpPr>
      <dsp:spPr>
        <a:xfrm>
          <a:off x="0" y="0"/>
          <a:ext cx="4924958" cy="1039208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Incremento del contrabando e informalidad  por devaluación cambiaria de países vecinos  </a:t>
          </a:r>
          <a:endParaRPr lang="es-ES" sz="2100" b="1" kern="1200" dirty="0"/>
        </a:p>
      </dsp:txBody>
      <dsp:txXfrm>
        <a:off x="1088912" y="0"/>
        <a:ext cx="3836045" cy="1039208"/>
      </dsp:txXfrm>
    </dsp:sp>
    <dsp:sp modelId="{383B4538-C79A-4455-BAF9-D309D41166F2}">
      <dsp:nvSpPr>
        <dsp:cNvPr id="0" name=""/>
        <dsp:cNvSpPr/>
      </dsp:nvSpPr>
      <dsp:spPr>
        <a:xfrm>
          <a:off x="167950" y="92194"/>
          <a:ext cx="856932" cy="8548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98D0E-E3FF-40A9-860D-101790684892}">
      <dsp:nvSpPr>
        <dsp:cNvPr id="0" name=""/>
        <dsp:cNvSpPr/>
      </dsp:nvSpPr>
      <dsp:spPr>
        <a:xfrm>
          <a:off x="0" y="1143129"/>
          <a:ext cx="4924958" cy="103920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Dificultades para provisión de mayores volúmenes de energía a empresas (gas)</a:t>
          </a:r>
          <a:endParaRPr lang="es-ES" sz="2100" b="1" kern="1200" dirty="0"/>
        </a:p>
      </dsp:txBody>
      <dsp:txXfrm>
        <a:off x="1088912" y="1143129"/>
        <a:ext cx="3836045" cy="1039208"/>
      </dsp:txXfrm>
    </dsp:sp>
    <dsp:sp modelId="{B2ECC337-6157-4696-B1C9-3BC055771B5C}">
      <dsp:nvSpPr>
        <dsp:cNvPr id="0" name=""/>
        <dsp:cNvSpPr/>
      </dsp:nvSpPr>
      <dsp:spPr>
        <a:xfrm>
          <a:off x="146846" y="1268374"/>
          <a:ext cx="899139" cy="7887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9633-61BC-46E8-A169-4482B9D90219}">
      <dsp:nvSpPr>
        <dsp:cNvPr id="0" name=""/>
        <dsp:cNvSpPr/>
      </dsp:nvSpPr>
      <dsp:spPr>
        <a:xfrm>
          <a:off x="0" y="2286259"/>
          <a:ext cx="4924958" cy="1039208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Mayor competencia entre empresas locales</a:t>
          </a:r>
          <a:endParaRPr lang="es-ES" sz="2100" kern="1200" dirty="0"/>
        </a:p>
      </dsp:txBody>
      <dsp:txXfrm>
        <a:off x="1088912" y="2286259"/>
        <a:ext cx="3836045" cy="1039208"/>
      </dsp:txXfrm>
    </dsp:sp>
    <dsp:sp modelId="{34A91D04-1500-40E6-B232-3E91289046C9}">
      <dsp:nvSpPr>
        <dsp:cNvPr id="0" name=""/>
        <dsp:cNvSpPr/>
      </dsp:nvSpPr>
      <dsp:spPr>
        <a:xfrm>
          <a:off x="157400" y="2444559"/>
          <a:ext cx="878031" cy="722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D6D5-FA51-4A57-9CC5-6EDB88071FAD}">
      <dsp:nvSpPr>
        <dsp:cNvPr id="0" name=""/>
        <dsp:cNvSpPr/>
      </dsp:nvSpPr>
      <dsp:spPr>
        <a:xfrm>
          <a:off x="0" y="3432008"/>
          <a:ext cx="4924958" cy="1039208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Mayor presencia de empresas públicas para regular precios </a:t>
          </a:r>
          <a:endParaRPr lang="es-ES" sz="2100" kern="1200" dirty="0"/>
        </a:p>
      </dsp:txBody>
      <dsp:txXfrm>
        <a:off x="1088912" y="3432008"/>
        <a:ext cx="3836045" cy="1039208"/>
      </dsp:txXfrm>
    </dsp:sp>
    <dsp:sp modelId="{D1F5067C-8098-4EC7-827B-1017D43BEF9D}">
      <dsp:nvSpPr>
        <dsp:cNvPr id="0" name=""/>
        <dsp:cNvSpPr/>
      </dsp:nvSpPr>
      <dsp:spPr>
        <a:xfrm>
          <a:off x="178504" y="3611715"/>
          <a:ext cx="835824" cy="6745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2022/07/06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2022/07/06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862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5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21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52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78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7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86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1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55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86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9087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43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28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78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65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58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29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9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1346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23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69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625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5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A383-44C6-464E-86AF-AC57DF745BA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022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4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83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E49F747-8D8C-4484-B55E-78B013470E9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2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90A43-BEC4-4B20-96E2-797B03FB82F2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2C2023-6C37-4611-ACAF-5F20602028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06C51E8-C5C0-4672-B456-F44C69B074D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DE9AE8C-7574-4D45-B521-6B18054DA7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F240172-5930-4717-A0CD-A15107527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B4A83CE-8643-4697-94A9-C9F587F46E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0A765A5-BBCE-405E-A4B3-80A660118E8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8365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2B8F0DB-CC25-4CE9-A68E-CAA2FD986AF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A058973-2DC9-4087-9D57-F1D779F56CC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641062D-3CD4-49D1-A621-331E2933340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F2C1E7C-A088-4772-84B3-15309BEADF7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A52278A-6924-4F97-A196-AE30D3DACB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0312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8663BD7B-5136-47ED-BE0A-C6C2F5622B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BA22C7-C35B-4EC0-B7CE-54F9EEFCB7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DAE4BC9-9CFF-4522-8216-651498F7A16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E822AA0-FB3E-4051-AA1F-F51204BA02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445288A-D169-4374-BCFD-917DD04B2B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CD5709C-84DE-45F3-AE9B-8B6FD7134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1250"/>
            <a:ext cx="5460114" cy="466571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6BB18B1-3B7F-4B18-A1C5-BB7DA443C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16" y="1511250"/>
            <a:ext cx="5460114" cy="466571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19BDFB-8FC0-4B89-A29A-8EAC95E9A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11250"/>
            <a:ext cx="54849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E6C2CC0-9AB0-46E9-977A-EF923DCE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9334" y="1518287"/>
            <a:ext cx="54206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8DF954C-A51E-4242-B83E-A826008F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9334" y="2486989"/>
            <a:ext cx="5432666" cy="370267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00E416E-6162-484A-BA4D-640FA830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486989"/>
            <a:ext cx="5491215" cy="370267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0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8B59DDF-F2BC-491E-92E0-9D2C1398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31999"/>
            <a:ext cx="6544468" cy="55138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2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110E46C-B434-49FA-AA0E-D64E5786D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31999"/>
            <a:ext cx="6544468" cy="5513889"/>
          </a:xfrm>
          <a:prstGeom prst="roundRect">
            <a:avLst>
              <a:gd name="adj" fmla="val 5554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3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13632A9-EFCE-47E4-9C36-3BF23B37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584B-4E89-4564-87C3-1FFCB88DD0EE}" type="datetimeFigureOut">
              <a:rPr lang="ko-KR" altLang="en-US" smtClean="0"/>
              <a:t>2022-07-06</a:t>
            </a:fld>
            <a:endParaRPr lang="ko-KR" altLang="en-US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171142CC-C135-405A-923D-71BBFD86C6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712677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3B6D85B-C596-421C-A9EF-BD99338D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7E7015A-3E42-455E-A7F1-93B2ECB4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CD72F-659A-4F40-8ECE-562172099591}" type="slidenum">
              <a:rPr lang="ko-KR" altLang="en-US" smtClean="0"/>
              <a:t>‹Nº›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491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or Drag &amp; Drop Photo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ZA" dirty="0"/>
              <a:t>Enter your caption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9B51A1E-902D-48AF-9020-955120F399B6}" type="slidenum">
              <a:rPr lang="en-ZA" smtClean="0"/>
              <a:pPr/>
              <a:t>‹Nº›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6" r:id="rId11"/>
    <p:sldLayoutId id="2147483657" r:id="rId12"/>
    <p:sldLayoutId id="2147483667" r:id="rId13"/>
    <p:sldLayoutId id="2147483668" r:id="rId14"/>
    <p:sldLayoutId id="2147483650" r:id="rId15"/>
    <p:sldLayoutId id="2147483652" r:id="rId16"/>
    <p:sldLayoutId id="2147483669" r:id="rId17"/>
    <p:sldLayoutId id="2147483671" r:id="rId18"/>
    <p:sldLayoutId id="2147483672" r:id="rId19"/>
    <p:sldLayoutId id="2147483670" r:id="rId20"/>
    <p:sldLayoutId id="2147483655" r:id="rId21"/>
    <p:sldLayoutId id="214748367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6.pn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chart" Target="../charts/chart1.xml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43.png"/><Relationship Id="rId10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D60E7AF-C871-4D8F-8D59-48FEA156A585}"/>
              </a:ext>
            </a:extLst>
          </p:cNvPr>
          <p:cNvSpPr txBox="1"/>
          <p:nvPr/>
        </p:nvSpPr>
        <p:spPr>
          <a:xfrm>
            <a:off x="806334" y="2301982"/>
            <a:ext cx="6691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400" b="1" dirty="0" smtClean="0">
                <a:solidFill>
                  <a:srgbClr val="C00000"/>
                </a:solidFill>
              </a:rPr>
              <a:t>Bolivia: economía </a:t>
            </a:r>
            <a:r>
              <a:rPr lang="es-BO" sz="2400" b="1" dirty="0">
                <a:solidFill>
                  <a:srgbClr val="C00000"/>
                </a:solidFill>
              </a:rPr>
              <a:t>y </a:t>
            </a:r>
            <a:r>
              <a:rPr lang="es-BO" sz="2400" b="1" dirty="0" smtClean="0">
                <a:solidFill>
                  <a:srgbClr val="C00000"/>
                </a:solidFill>
              </a:rPr>
              <a:t>negocios</a:t>
            </a:r>
            <a:endParaRPr lang="es-BO" sz="2400" b="1" dirty="0">
              <a:solidFill>
                <a:srgbClr val="C00000"/>
              </a:solidFill>
            </a:endParaRPr>
          </a:p>
          <a:p>
            <a:pPr algn="ctr"/>
            <a:r>
              <a:rPr lang="es-BO" sz="4800" b="1" u="sng" dirty="0">
                <a:solidFill>
                  <a:schemeClr val="accent1">
                    <a:lumMod val="50000"/>
                  </a:schemeClr>
                </a:solidFill>
              </a:rPr>
              <a:t>Evaluación y tendencias </a:t>
            </a:r>
          </a:p>
          <a:p>
            <a:pPr algn="ctr"/>
            <a:r>
              <a:rPr lang="es-BO" sz="2400" b="1" dirty="0">
                <a:solidFill>
                  <a:srgbClr val="C00000"/>
                </a:solidFill>
              </a:rPr>
              <a:t>2022 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806334" y="4516489"/>
            <a:ext cx="7286625" cy="2857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Cámara Nacional de Industrias </a:t>
            </a:r>
            <a:r>
              <a:rPr lang="es-BO" sz="1800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– CNI</a:t>
            </a:r>
          </a:p>
          <a:p>
            <a:endParaRPr lang="es-BO" sz="1800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BO" sz="1400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Hugo Siles Espada, Asesor CNI – CADINPAZ </a:t>
            </a:r>
            <a:endParaRPr lang="es-BO" sz="1400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7662583" y="0"/>
            <a:ext cx="4529417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7558051" y="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6" y="429867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66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sp>
        <p:nvSpPr>
          <p:cNvPr id="6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dirty="0" smtClean="0"/>
              <a:t>INVERSIÓN PUBLICA </a:t>
            </a:r>
            <a:endParaRPr lang="es-BO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9500" t="30444" r="19583" b="10444"/>
          <a:stretch/>
        </p:blipFill>
        <p:spPr>
          <a:xfrm>
            <a:off x="883768" y="1820163"/>
            <a:ext cx="9653604" cy="4604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640" y="477315"/>
            <a:ext cx="1381615" cy="12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78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8974" t="32849" r="2820" b="17009"/>
          <a:stretch/>
        </p:blipFill>
        <p:spPr>
          <a:xfrm>
            <a:off x="610383" y="1270000"/>
            <a:ext cx="3941297" cy="2423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8719" t="26239" r="4871" b="23391"/>
          <a:stretch/>
        </p:blipFill>
        <p:spPr>
          <a:xfrm>
            <a:off x="610383" y="3994206"/>
            <a:ext cx="3941297" cy="2334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31" name="Diagrama 30"/>
          <p:cNvGraphicFramePr/>
          <p:nvPr>
            <p:extLst>
              <p:ext uri="{D42A27DB-BD31-4B8C-83A1-F6EECF244321}">
                <p14:modId xmlns:p14="http://schemas.microsoft.com/office/powerpoint/2010/main" val="1099160518"/>
              </p:ext>
            </p:extLst>
          </p:nvPr>
        </p:nvGraphicFramePr>
        <p:xfrm>
          <a:off x="5419149" y="1656080"/>
          <a:ext cx="4831398" cy="4324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3" name="2 Grupo"/>
          <p:cNvGrpSpPr/>
          <p:nvPr/>
        </p:nvGrpSpPr>
        <p:grpSpPr>
          <a:xfrm>
            <a:off x="6390640" y="778148"/>
            <a:ext cx="2888416" cy="329292"/>
            <a:chOff x="0" y="288035"/>
            <a:chExt cx="7200800" cy="9360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4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4 Rectángulo"/>
            <p:cNvSpPr/>
            <p:nvPr/>
          </p:nvSpPr>
          <p:spPr>
            <a:xfrm>
              <a:off x="45696" y="333731"/>
              <a:ext cx="7109409" cy="84470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Causas </a:t>
              </a:r>
              <a:endParaRPr lang="es-BO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7" name="3 Rectángulo redondeado"/>
          <p:cNvSpPr/>
          <p:nvPr/>
        </p:nvSpPr>
        <p:spPr>
          <a:xfrm>
            <a:off x="610383" y="67781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3600" dirty="0" smtClean="0"/>
              <a:t>Inflación </a:t>
            </a:r>
            <a:endParaRPr lang="es-BO" sz="3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6640" y="477315"/>
            <a:ext cx="1381615" cy="1228102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3786828" y="3918031"/>
            <a:ext cx="620825" cy="263902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1" name="Flecha izquierda 10"/>
          <p:cNvSpPr/>
          <p:nvPr/>
        </p:nvSpPr>
        <p:spPr>
          <a:xfrm rot="1988355">
            <a:off x="4444139" y="5752005"/>
            <a:ext cx="1004738" cy="606234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7790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2000" t="16519" r="22833" b="9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66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180" t="15071" r="59326" b="30456"/>
          <a:stretch/>
        </p:blipFill>
        <p:spPr>
          <a:xfrm>
            <a:off x="502386" y="1419007"/>
            <a:ext cx="5741615" cy="4570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dirty="0" smtClean="0"/>
              <a:t>Empleo </a:t>
            </a:r>
            <a:endParaRPr lang="es-BO" sz="28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00172854"/>
              </p:ext>
            </p:extLst>
          </p:nvPr>
        </p:nvGraphicFramePr>
        <p:xfrm>
          <a:off x="6725920" y="2246118"/>
          <a:ext cx="4831398" cy="3108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2 Grupo"/>
          <p:cNvGrpSpPr/>
          <p:nvPr/>
        </p:nvGrpSpPr>
        <p:grpSpPr>
          <a:xfrm>
            <a:off x="7697411" y="1105789"/>
            <a:ext cx="2888416" cy="329292"/>
            <a:chOff x="0" y="288035"/>
            <a:chExt cx="7200800" cy="9360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4 Rectángulo"/>
            <p:cNvSpPr/>
            <p:nvPr/>
          </p:nvSpPr>
          <p:spPr>
            <a:xfrm>
              <a:off x="45696" y="333731"/>
              <a:ext cx="7109409" cy="84470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Causas </a:t>
              </a:r>
              <a:endParaRPr lang="es-BO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2" name="Rectángulo redondeado 11"/>
          <p:cNvSpPr/>
          <p:nvPr/>
        </p:nvSpPr>
        <p:spPr>
          <a:xfrm>
            <a:off x="619760" y="5252720"/>
            <a:ext cx="4947920" cy="203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4" name="Flecha curvada hacia la izquierda 3"/>
          <p:cNvSpPr/>
          <p:nvPr/>
        </p:nvSpPr>
        <p:spPr>
          <a:xfrm rot="5969835">
            <a:off x="2918426" y="5576634"/>
            <a:ext cx="909533" cy="1182135"/>
          </a:xfrm>
          <a:prstGeom prst="curved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554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1215342" y="3360953"/>
            <a:ext cx="7747415" cy="249830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II. Macroeconomía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evaluación </a:t>
            </a:r>
            <a:endParaRPr lang="es-BO" sz="24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Primer Cuatrimestre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2022 </a:t>
            </a:r>
          </a:p>
          <a:p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endParaRPr lang="es-BO" sz="24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“Sombras”: Señales de </a:t>
            </a:r>
            <a:r>
              <a:rPr lang="es-BO" sz="2400" b="1" dirty="0" err="1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reactivacion</a:t>
            </a:r>
            <a:endParaRPr lang="es-BO" sz="2400" b="1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11852258" y="10211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209603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9298205" y="102111"/>
            <a:ext cx="2218605" cy="33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4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7418" t="19926" r="2583" b="30889"/>
          <a:stretch/>
        </p:blipFill>
        <p:spPr>
          <a:xfrm>
            <a:off x="1228712" y="1870882"/>
            <a:ext cx="7940040" cy="4393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Déficit sector público </a:t>
            </a:r>
            <a:endParaRPr lang="es-BO" sz="2800" dirty="0"/>
          </a:p>
        </p:txBody>
      </p:sp>
    </p:spTree>
    <p:extLst>
      <p:ext uri="{BB962C8B-B14F-4D97-AF65-F5344CB8AC3E}">
        <p14:creationId xmlns:p14="http://schemas.microsoft.com/office/powerpoint/2010/main" val="40204721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260" y="506210"/>
            <a:ext cx="1500966" cy="13341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540" t="30085" r="5456" b="27630"/>
          <a:stretch/>
        </p:blipFill>
        <p:spPr>
          <a:xfrm>
            <a:off x="735186" y="2332277"/>
            <a:ext cx="10607040" cy="4159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Deuda pública</a:t>
            </a:r>
            <a:endParaRPr lang="es-BO" sz="2800" dirty="0"/>
          </a:p>
        </p:txBody>
      </p:sp>
    </p:spTree>
    <p:extLst>
      <p:ext uri="{BB962C8B-B14F-4D97-AF65-F5344CB8AC3E}">
        <p14:creationId xmlns:p14="http://schemas.microsoft.com/office/powerpoint/2010/main" val="2740319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840" y="474600"/>
            <a:ext cx="1490806" cy="13251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7666" t="35629" r="2917" b="21407"/>
          <a:stretch/>
        </p:blipFill>
        <p:spPr>
          <a:xfrm>
            <a:off x="852756" y="1477968"/>
            <a:ext cx="6299884" cy="2421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49333" t="28963" r="4583" b="32074"/>
          <a:stretch/>
        </p:blipFill>
        <p:spPr>
          <a:xfrm>
            <a:off x="4856480" y="4206240"/>
            <a:ext cx="5697639" cy="2249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RIN y divisas </a:t>
            </a:r>
            <a:r>
              <a:rPr lang="es-BO" sz="2800" dirty="0" smtClean="0"/>
              <a:t> </a:t>
            </a:r>
            <a:endParaRPr lang="es-BO" sz="2800" dirty="0"/>
          </a:p>
        </p:txBody>
      </p:sp>
    </p:spTree>
    <p:extLst>
      <p:ext uri="{BB962C8B-B14F-4D97-AF65-F5344CB8AC3E}">
        <p14:creationId xmlns:p14="http://schemas.microsoft.com/office/powerpoint/2010/main" val="2138590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1833" t="21407" r="4334" b="20519"/>
          <a:stretch/>
        </p:blipFill>
        <p:spPr>
          <a:xfrm>
            <a:off x="888352" y="1870882"/>
            <a:ext cx="6868160" cy="4183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Depósitos</a:t>
            </a:r>
            <a:r>
              <a:rPr lang="es-BO" sz="2800" dirty="0" smtClean="0"/>
              <a:t>  </a:t>
            </a:r>
            <a:endParaRPr lang="es-BO" sz="28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86902725"/>
              </p:ext>
            </p:extLst>
          </p:nvPr>
        </p:nvGraphicFramePr>
        <p:xfrm>
          <a:off x="8267700" y="2735023"/>
          <a:ext cx="3070860" cy="266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2 Grupo"/>
          <p:cNvGrpSpPr/>
          <p:nvPr/>
        </p:nvGrpSpPr>
        <p:grpSpPr>
          <a:xfrm>
            <a:off x="8267700" y="1973660"/>
            <a:ext cx="2888416" cy="594280"/>
            <a:chOff x="0" y="288035"/>
            <a:chExt cx="7200800" cy="1689391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8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4 Rectángulo"/>
            <p:cNvSpPr/>
            <p:nvPr/>
          </p:nvSpPr>
          <p:spPr>
            <a:xfrm>
              <a:off x="45697" y="333732"/>
              <a:ext cx="7109409" cy="164369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Estancamiento sistema </a:t>
              </a:r>
              <a:r>
                <a:rPr lang="es-MX" sz="1400" b="1" dirty="0" err="1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intermedicación</a:t>
              </a:r>
              <a:r>
                <a:rPr lang="es-MX" sz="14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financiera </a:t>
              </a:r>
              <a:endParaRPr lang="es-BO" sz="14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519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3060332" y="3461305"/>
            <a:ext cx="7286625" cy="249830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III. Microeconomía evaluación </a:t>
            </a:r>
          </a:p>
          <a:p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Primer Cuatrimestre. 2022</a:t>
            </a:r>
          </a:p>
          <a:p>
            <a:pPr marL="400050" indent="-400050">
              <a:buAutoNum type="romanUcPeriod"/>
            </a:pPr>
            <a:endParaRPr lang="es-BO" sz="18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BO" sz="1800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11852258" y="10211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209603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9298205" y="102111"/>
            <a:ext cx="2218605" cy="33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D60E7AF-C871-4D8F-8D59-48FEA156A585}"/>
              </a:ext>
            </a:extLst>
          </p:cNvPr>
          <p:cNvSpPr txBox="1"/>
          <p:nvPr/>
        </p:nvSpPr>
        <p:spPr>
          <a:xfrm>
            <a:off x="770473" y="2220864"/>
            <a:ext cx="669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>
                <a:solidFill>
                  <a:srgbClr val="C00000"/>
                </a:solidFill>
              </a:rPr>
              <a:t>INDICE </a:t>
            </a:r>
            <a:endParaRPr lang="es-BO" sz="2800" b="1" dirty="0">
              <a:solidFill>
                <a:srgbClr val="C00000"/>
              </a:solidFill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1498232" y="3409014"/>
            <a:ext cx="7286625" cy="249830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0050" indent="-400050">
              <a:buAutoNum type="romanUcPeriod"/>
            </a:pP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Economía nacional 2019 y 2021</a:t>
            </a:r>
          </a:p>
          <a:p>
            <a:pPr marL="400050" indent="-400050">
              <a:buAutoNum type="romanUcPeriod"/>
            </a:pP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Macroeconomía evaluación Primer </a:t>
            </a:r>
            <a:r>
              <a:rPr lang="es-BO" sz="1800" b="1" dirty="0" err="1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Cuatrim</a:t>
            </a: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2022 </a:t>
            </a:r>
          </a:p>
          <a:p>
            <a:r>
              <a:rPr lang="es-BO" sz="18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- Luces</a:t>
            </a:r>
          </a:p>
          <a:p>
            <a:r>
              <a:rPr lang="es-BO" sz="18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- Sombras </a:t>
            </a:r>
          </a:p>
          <a:p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III. Microeconomía evaluación Primer </a:t>
            </a:r>
            <a:r>
              <a:rPr lang="es-BO" sz="1800" b="1" dirty="0" err="1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Cuatrim</a:t>
            </a: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2022</a:t>
            </a:r>
          </a:p>
          <a:p>
            <a:pPr marL="400050" indent="-400050">
              <a:buAutoNum type="romanUcPeriod" startAt="4"/>
            </a:pP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Tendencias</a:t>
            </a:r>
          </a:p>
          <a:p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 -  Macroeconómicas</a:t>
            </a:r>
          </a:p>
          <a:p>
            <a:r>
              <a:rPr lang="es-BO" sz="18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-  Microeconómicas </a:t>
            </a:r>
          </a:p>
          <a:p>
            <a:pPr marL="400050" indent="-400050">
              <a:buAutoNum type="romanUcPeriod"/>
            </a:pPr>
            <a:endParaRPr lang="es-BO" sz="18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BO" sz="1800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11852258" y="10211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209603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9298205" y="102111"/>
            <a:ext cx="2218605" cy="33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graphicFrame>
        <p:nvGraphicFramePr>
          <p:cNvPr id="5" name="1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880081"/>
              </p:ext>
            </p:extLst>
          </p:nvPr>
        </p:nvGraphicFramePr>
        <p:xfrm>
          <a:off x="232231" y="1235404"/>
          <a:ext cx="6064493" cy="5256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Ventas </a:t>
            </a:r>
            <a:endParaRPr lang="es-BO" sz="2800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457017824"/>
              </p:ext>
            </p:extLst>
          </p:nvPr>
        </p:nvGraphicFramePr>
        <p:xfrm>
          <a:off x="6611619" y="2659380"/>
          <a:ext cx="3859907" cy="3223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2 Grupo"/>
          <p:cNvGrpSpPr/>
          <p:nvPr/>
        </p:nvGrpSpPr>
        <p:grpSpPr>
          <a:xfrm>
            <a:off x="6967220" y="1776214"/>
            <a:ext cx="2888416" cy="329292"/>
            <a:chOff x="0" y="288035"/>
            <a:chExt cx="7200800" cy="9360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4 Rectángulo"/>
            <p:cNvSpPr/>
            <p:nvPr/>
          </p:nvSpPr>
          <p:spPr>
            <a:xfrm>
              <a:off x="45696" y="333731"/>
              <a:ext cx="7109409" cy="84470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Empresas </a:t>
              </a:r>
              <a:endParaRPr lang="es-BO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7084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232400"/>
              </p:ext>
            </p:extLst>
          </p:nvPr>
        </p:nvGraphicFramePr>
        <p:xfrm>
          <a:off x="721358" y="2316481"/>
          <a:ext cx="6451601" cy="3758878"/>
        </p:xfrm>
        <a:graphic>
          <a:graphicData uri="http://schemas.openxmlformats.org/drawingml/2006/table">
            <a:tbl>
              <a:tblPr/>
              <a:tblGrid>
                <a:gridCol w="2337536">
                  <a:extLst>
                    <a:ext uri="{9D8B030D-6E8A-4147-A177-3AD203B41FA5}">
                      <a16:colId xmlns:a16="http://schemas.microsoft.com/office/drawing/2014/main" val="751747940"/>
                    </a:ext>
                  </a:extLst>
                </a:gridCol>
                <a:gridCol w="916314">
                  <a:extLst>
                    <a:ext uri="{9D8B030D-6E8A-4147-A177-3AD203B41FA5}">
                      <a16:colId xmlns:a16="http://schemas.microsoft.com/office/drawing/2014/main" val="3599722874"/>
                    </a:ext>
                  </a:extLst>
                </a:gridCol>
                <a:gridCol w="916314">
                  <a:extLst>
                    <a:ext uri="{9D8B030D-6E8A-4147-A177-3AD203B41FA5}">
                      <a16:colId xmlns:a16="http://schemas.microsoft.com/office/drawing/2014/main" val="3408893937"/>
                    </a:ext>
                  </a:extLst>
                </a:gridCol>
                <a:gridCol w="916314">
                  <a:extLst>
                    <a:ext uri="{9D8B030D-6E8A-4147-A177-3AD203B41FA5}">
                      <a16:colId xmlns:a16="http://schemas.microsoft.com/office/drawing/2014/main" val="4141091840"/>
                    </a:ext>
                  </a:extLst>
                </a:gridCol>
                <a:gridCol w="679371">
                  <a:extLst>
                    <a:ext uri="{9D8B030D-6E8A-4147-A177-3AD203B41FA5}">
                      <a16:colId xmlns:a16="http://schemas.microsoft.com/office/drawing/2014/main" val="2937689590"/>
                    </a:ext>
                  </a:extLst>
                </a:gridCol>
                <a:gridCol w="685752">
                  <a:extLst>
                    <a:ext uri="{9D8B030D-6E8A-4147-A177-3AD203B41FA5}">
                      <a16:colId xmlns:a16="http://schemas.microsoft.com/office/drawing/2014/main" val="2426461481"/>
                    </a:ext>
                  </a:extLst>
                </a:gridCol>
              </a:tblGrid>
              <a:tr h="85673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Sector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Utilidades 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Utilidades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Utilidades 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Var. (%) </a:t>
                      </a:r>
                      <a:r>
                        <a:rPr lang="es-BO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2022/2021</a:t>
                      </a:r>
                      <a:endParaRPr lang="es-BO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Var. (%) </a:t>
                      </a:r>
                      <a:r>
                        <a:rPr lang="es-BO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2021/2020</a:t>
                      </a:r>
                      <a:endParaRPr lang="es-BO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11735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AGROINDUSTRIA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142.623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128.514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10,98%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198,87%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159494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INDUSTRIA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417.811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265.953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47.726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57,10%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457,24%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28535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BANCOS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328.657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166.330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364.757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97,59%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-54,40%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818041"/>
                  </a:ext>
                </a:extLst>
              </a:tr>
              <a:tr h="29723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CONSTRUCCIÓN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-1.452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-6.399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51866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ELÉCTRICAS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222.137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183.924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192.674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20,78%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-4,54%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97239"/>
                  </a:ext>
                </a:extLst>
              </a:tr>
              <a:tr h="29723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PETROLERAS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-326.795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-338.922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71.181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874921"/>
                  </a:ext>
                </a:extLst>
              </a:tr>
              <a:tr h="29723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SEGUROS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-28.401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-33.193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12.981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519392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SECTORES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754.580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366.207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734.853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106,05%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-50,17%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368713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926031" y="1793909"/>
            <a:ext cx="633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 smtClean="0">
                <a:solidFill>
                  <a:srgbClr val="062A56"/>
                </a:solidFill>
              </a:rPr>
              <a:t>Utilidades de las empresas en Bolivia a marzo de 2022, 2021 y 2020</a:t>
            </a:r>
            <a:endParaRPr lang="es-BO" b="1" dirty="0">
              <a:solidFill>
                <a:srgbClr val="062A56"/>
              </a:solidFill>
            </a:endParaRPr>
          </a:p>
        </p:txBody>
      </p:sp>
      <p:sp>
        <p:nvSpPr>
          <p:cNvPr id="8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Utilidades </a:t>
            </a:r>
            <a:endParaRPr lang="es-BO" sz="2800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981466575"/>
              </p:ext>
            </p:extLst>
          </p:nvPr>
        </p:nvGraphicFramePr>
        <p:xfrm>
          <a:off x="7679139" y="2784892"/>
          <a:ext cx="3859907" cy="3223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0" name="2 Grupo"/>
          <p:cNvGrpSpPr/>
          <p:nvPr/>
        </p:nvGrpSpPr>
        <p:grpSpPr>
          <a:xfrm>
            <a:off x="8119563" y="2163241"/>
            <a:ext cx="2888416" cy="329292"/>
            <a:chOff x="0" y="288035"/>
            <a:chExt cx="7200800" cy="9360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1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4 Rectángulo"/>
            <p:cNvSpPr/>
            <p:nvPr/>
          </p:nvSpPr>
          <p:spPr>
            <a:xfrm>
              <a:off x="45696" y="333731"/>
              <a:ext cx="7109409" cy="84470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Empresas </a:t>
              </a:r>
              <a:endParaRPr lang="es-BO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132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18509"/>
              </p:ext>
            </p:extLst>
          </p:nvPr>
        </p:nvGraphicFramePr>
        <p:xfrm>
          <a:off x="402280" y="2154066"/>
          <a:ext cx="4713331" cy="4130986"/>
        </p:xfrm>
        <a:graphic>
          <a:graphicData uri="http://schemas.openxmlformats.org/drawingml/2006/table">
            <a:tbl>
              <a:tblPr/>
              <a:tblGrid>
                <a:gridCol w="2036120">
                  <a:extLst>
                    <a:ext uri="{9D8B030D-6E8A-4147-A177-3AD203B41FA5}">
                      <a16:colId xmlns:a16="http://schemas.microsoft.com/office/drawing/2014/main" val="19242322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5251092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3162641290"/>
                    </a:ext>
                  </a:extLst>
                </a:gridCol>
                <a:gridCol w="828091">
                  <a:extLst>
                    <a:ext uri="{9D8B030D-6E8A-4147-A177-3AD203B41FA5}">
                      <a16:colId xmlns:a16="http://schemas.microsoft.com/office/drawing/2014/main" val="183718915"/>
                    </a:ext>
                  </a:extLst>
                </a:gridCol>
              </a:tblGrid>
              <a:tr h="1455682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Sector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Utilidad/Activo  (ROA) Marzo. 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Utilidad/Activo  (ROA) Marzo.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Utilidad/Activo  (ROA) Marzo. 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33440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AGROINDUSTRIA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0,85%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887534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INDUSTRIA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552919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BANCOS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37245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CONSTRUCCIÓN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-5,24%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454207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ELÉCTRICAS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0,89%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572917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PETROLERAS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-1,79%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-1,77%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528457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SEGUROS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-0,55%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862613"/>
                  </a:ext>
                </a:extLst>
              </a:tr>
              <a:tr h="334413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SECTORES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0,22%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0,11%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0,24%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56364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136683"/>
              </p:ext>
            </p:extLst>
          </p:nvPr>
        </p:nvGraphicFramePr>
        <p:xfrm>
          <a:off x="5545155" y="2154058"/>
          <a:ext cx="5011084" cy="4130993"/>
        </p:xfrm>
        <a:graphic>
          <a:graphicData uri="http://schemas.openxmlformats.org/drawingml/2006/table">
            <a:tbl>
              <a:tblPr/>
              <a:tblGrid>
                <a:gridCol w="2315659">
                  <a:extLst>
                    <a:ext uri="{9D8B030D-6E8A-4147-A177-3AD203B41FA5}">
                      <a16:colId xmlns:a16="http://schemas.microsoft.com/office/drawing/2014/main" val="1415814294"/>
                    </a:ext>
                  </a:extLst>
                </a:gridCol>
                <a:gridCol w="898475">
                  <a:extLst>
                    <a:ext uri="{9D8B030D-6E8A-4147-A177-3AD203B41FA5}">
                      <a16:colId xmlns:a16="http://schemas.microsoft.com/office/drawing/2014/main" val="1052869912"/>
                    </a:ext>
                  </a:extLst>
                </a:gridCol>
                <a:gridCol w="898475">
                  <a:extLst>
                    <a:ext uri="{9D8B030D-6E8A-4147-A177-3AD203B41FA5}">
                      <a16:colId xmlns:a16="http://schemas.microsoft.com/office/drawing/2014/main" val="3184197609"/>
                    </a:ext>
                  </a:extLst>
                </a:gridCol>
                <a:gridCol w="898475">
                  <a:extLst>
                    <a:ext uri="{9D8B030D-6E8A-4147-A177-3AD203B41FA5}">
                      <a16:colId xmlns:a16="http://schemas.microsoft.com/office/drawing/2014/main" val="366829422"/>
                    </a:ext>
                  </a:extLst>
                </a:gridCol>
              </a:tblGrid>
              <a:tr h="1455681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Sector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Utilidad/Patrimonio (ROE) Marzo. 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Utilidad/Patrimonio (ROE) Marzo.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Utilidad/Patrimonio (ROE) Marz.  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292054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AGROINDUSTRIA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5,75%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172303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INDUSTRIA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696392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BANCOS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689288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CONSTRUCCIÓN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-2,74%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-12,81%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081147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ELÉCTRICAS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12344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PETROLERAS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-2,05%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-1,99%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146055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SEGUROS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-2,02%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-2,30%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37394"/>
                  </a:ext>
                </a:extLst>
              </a:tr>
              <a:tr h="3344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SECTORES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1,21%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0,60%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1,21%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865059"/>
                  </a:ext>
                </a:extLst>
              </a:tr>
            </a:tbl>
          </a:graphicData>
        </a:graphic>
      </p:graphicFrame>
      <p:sp>
        <p:nvSpPr>
          <p:cNvPr id="7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Rentabilidad</a:t>
            </a:r>
            <a:endParaRPr lang="es-BO" sz="2800" dirty="0"/>
          </a:p>
        </p:txBody>
      </p:sp>
      <p:sp>
        <p:nvSpPr>
          <p:cNvPr id="8" name="3 Rectángulo redondeado"/>
          <p:cNvSpPr/>
          <p:nvPr/>
        </p:nvSpPr>
        <p:spPr>
          <a:xfrm>
            <a:off x="722905" y="1222977"/>
            <a:ext cx="8785411" cy="701079"/>
          </a:xfrm>
          <a:prstGeom prst="roundRect">
            <a:avLst/>
          </a:prstGeom>
          <a:solidFill>
            <a:srgbClr val="062A5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400" b="1" dirty="0" smtClean="0"/>
              <a:t>Rentabilidad recuperó el nivel de antes de la pandemia 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263311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989640"/>
              </p:ext>
            </p:extLst>
          </p:nvPr>
        </p:nvGraphicFramePr>
        <p:xfrm>
          <a:off x="502384" y="1492209"/>
          <a:ext cx="7021160" cy="4954889"/>
        </p:xfrm>
        <a:graphic>
          <a:graphicData uri="http://schemas.openxmlformats.org/drawingml/2006/table">
            <a:tbl>
              <a:tblPr/>
              <a:tblGrid>
                <a:gridCol w="3021217">
                  <a:extLst>
                    <a:ext uri="{9D8B030D-6E8A-4147-A177-3AD203B41FA5}">
                      <a16:colId xmlns:a16="http://schemas.microsoft.com/office/drawing/2014/main" val="2722284476"/>
                    </a:ext>
                  </a:extLst>
                </a:gridCol>
                <a:gridCol w="1461716">
                  <a:extLst>
                    <a:ext uri="{9D8B030D-6E8A-4147-A177-3AD203B41FA5}">
                      <a16:colId xmlns:a16="http://schemas.microsoft.com/office/drawing/2014/main" val="2642268805"/>
                    </a:ext>
                  </a:extLst>
                </a:gridCol>
                <a:gridCol w="1299736">
                  <a:extLst>
                    <a:ext uri="{9D8B030D-6E8A-4147-A177-3AD203B41FA5}">
                      <a16:colId xmlns:a16="http://schemas.microsoft.com/office/drawing/2014/main" val="3665736106"/>
                    </a:ext>
                  </a:extLst>
                </a:gridCol>
                <a:gridCol w="1238491">
                  <a:extLst>
                    <a:ext uri="{9D8B030D-6E8A-4147-A177-3AD203B41FA5}">
                      <a16:colId xmlns:a16="http://schemas.microsoft.com/office/drawing/2014/main" val="1520225263"/>
                    </a:ext>
                  </a:extLst>
                </a:gridCol>
              </a:tblGrid>
              <a:tr h="174600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Sector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Utilidad/Ingreso Marzo  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Utilidad/Ingreso Marzo 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Utilidad/Ingreso Marzo.  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0845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AGROINDUSTRIA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6,21%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658654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INDUSTRIA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552567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BANCOS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299955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CONSTRUCCIÓN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-3,67%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-16,29%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294990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ELÉCTRICAS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21,32%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17,24%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556392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PETROLERAS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-12,51%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-14,94%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842588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SEGUROS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-3,27%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-4,48%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54503"/>
                  </a:ext>
                </a:extLst>
              </a:tr>
              <a:tr h="40111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SECTORES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3,17%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1,89%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3,74%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036665"/>
                  </a:ext>
                </a:extLst>
              </a:tr>
            </a:tbl>
          </a:graphicData>
        </a:graphic>
      </p:graphicFrame>
      <p:sp>
        <p:nvSpPr>
          <p:cNvPr id="5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Margen de beneficio </a:t>
            </a:r>
            <a:endParaRPr lang="es-BO" sz="2800" dirty="0"/>
          </a:p>
        </p:txBody>
      </p:sp>
      <p:sp>
        <p:nvSpPr>
          <p:cNvPr id="6" name="3 Rectángulo redondeado"/>
          <p:cNvSpPr/>
          <p:nvPr/>
        </p:nvSpPr>
        <p:spPr>
          <a:xfrm>
            <a:off x="8637545" y="3102573"/>
            <a:ext cx="2142215" cy="2048548"/>
          </a:xfrm>
          <a:prstGeom prst="roundRect">
            <a:avLst/>
          </a:prstGeom>
          <a:solidFill>
            <a:srgbClr val="062A5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400" b="1" dirty="0" smtClean="0"/>
              <a:t>Aumenta el margen de beneficio sobre ventas 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3891234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63935"/>
              </p:ext>
            </p:extLst>
          </p:nvPr>
        </p:nvGraphicFramePr>
        <p:xfrm>
          <a:off x="1132306" y="2380838"/>
          <a:ext cx="7823200" cy="3930128"/>
        </p:xfrm>
        <a:graphic>
          <a:graphicData uri="http://schemas.openxmlformats.org/drawingml/2006/table">
            <a:tbl>
              <a:tblPr/>
              <a:tblGrid>
                <a:gridCol w="3175000">
                  <a:extLst>
                    <a:ext uri="{9D8B030D-6E8A-4147-A177-3AD203B41FA5}">
                      <a16:colId xmlns:a16="http://schemas.microsoft.com/office/drawing/2014/main" val="3999322363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1484052058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428112209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477811421"/>
                    </a:ext>
                  </a:extLst>
                </a:gridCol>
              </a:tblGrid>
              <a:tr h="1339328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Sector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Ingresos/Activo  Marzo.  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Ingresos/Activo  Marzo. 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Ingresos/Activo  Marzo.  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2838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AGROINDUSTRIA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36,25%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36,64%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42,72%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91030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INDUSTRIA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67,88%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50,51%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37683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BANCOS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07921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CONSTRUCCIÓN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30,53%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32,14%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53,25%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88163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ELÉCTRICAS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90658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PETROLERAS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14,30%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11,85%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14,34%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25039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SEGUROS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13,31%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00112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SECTORES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6,89%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5,86%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6,53%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94701"/>
                  </a:ext>
                </a:extLst>
              </a:tr>
            </a:tbl>
          </a:graphicData>
        </a:graphic>
      </p:graphicFrame>
      <p:sp>
        <p:nvSpPr>
          <p:cNvPr id="6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Productividad </a:t>
            </a:r>
            <a:endParaRPr lang="es-BO" sz="2800" dirty="0"/>
          </a:p>
        </p:txBody>
      </p:sp>
      <p:sp>
        <p:nvSpPr>
          <p:cNvPr id="7" name="3 Rectángulo redondeado"/>
          <p:cNvSpPr/>
          <p:nvPr/>
        </p:nvSpPr>
        <p:spPr>
          <a:xfrm>
            <a:off x="722905" y="1222977"/>
            <a:ext cx="8785411" cy="701079"/>
          </a:xfrm>
          <a:prstGeom prst="roundRect">
            <a:avLst/>
          </a:prstGeom>
          <a:solidFill>
            <a:srgbClr val="062A5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400" b="1" dirty="0" smtClean="0"/>
              <a:t>Incremento de la productividad de activos 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1870870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graphicFrame>
        <p:nvGraphicFramePr>
          <p:cNvPr id="4" name="2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932482"/>
              </p:ext>
            </p:extLst>
          </p:nvPr>
        </p:nvGraphicFramePr>
        <p:xfrm>
          <a:off x="391656" y="2092960"/>
          <a:ext cx="4388688" cy="462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2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332854"/>
              </p:ext>
            </p:extLst>
          </p:nvPr>
        </p:nvGraphicFramePr>
        <p:xfrm>
          <a:off x="5069840" y="2092960"/>
          <a:ext cx="4272471" cy="4446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ACTIVOS Y PATRIMONIO </a:t>
            </a:r>
            <a:endParaRPr lang="es-BO" sz="2800" dirty="0"/>
          </a:p>
        </p:txBody>
      </p:sp>
      <p:sp>
        <p:nvSpPr>
          <p:cNvPr id="7" name="3 Rectángulo redondeado"/>
          <p:cNvSpPr/>
          <p:nvPr/>
        </p:nvSpPr>
        <p:spPr>
          <a:xfrm>
            <a:off x="722905" y="1222977"/>
            <a:ext cx="8785411" cy="701079"/>
          </a:xfrm>
          <a:prstGeom prst="roundRect">
            <a:avLst/>
          </a:prstGeom>
          <a:solidFill>
            <a:srgbClr val="062A5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400" b="1" dirty="0" smtClean="0"/>
              <a:t>El patrimonio crece menos que el activo 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5465879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327497"/>
              </p:ext>
            </p:extLst>
          </p:nvPr>
        </p:nvGraphicFramePr>
        <p:xfrm>
          <a:off x="2489200" y="2387603"/>
          <a:ext cx="5924562" cy="3816169"/>
        </p:xfrm>
        <a:graphic>
          <a:graphicData uri="http://schemas.openxmlformats.org/drawingml/2006/table">
            <a:tbl>
              <a:tblPr/>
              <a:tblGrid>
                <a:gridCol w="2832009">
                  <a:extLst>
                    <a:ext uri="{9D8B030D-6E8A-4147-A177-3AD203B41FA5}">
                      <a16:colId xmlns:a16="http://schemas.microsoft.com/office/drawing/2014/main" val="1420567420"/>
                    </a:ext>
                  </a:extLst>
                </a:gridCol>
                <a:gridCol w="1030851">
                  <a:extLst>
                    <a:ext uri="{9D8B030D-6E8A-4147-A177-3AD203B41FA5}">
                      <a16:colId xmlns:a16="http://schemas.microsoft.com/office/drawing/2014/main" val="4170939091"/>
                    </a:ext>
                  </a:extLst>
                </a:gridCol>
                <a:gridCol w="1030851">
                  <a:extLst>
                    <a:ext uri="{9D8B030D-6E8A-4147-A177-3AD203B41FA5}">
                      <a16:colId xmlns:a16="http://schemas.microsoft.com/office/drawing/2014/main" val="622462864"/>
                    </a:ext>
                  </a:extLst>
                </a:gridCol>
                <a:gridCol w="1030851">
                  <a:extLst>
                    <a:ext uri="{9D8B030D-6E8A-4147-A177-3AD203B41FA5}">
                      <a16:colId xmlns:a16="http://schemas.microsoft.com/office/drawing/2014/main" val="4180891525"/>
                    </a:ext>
                  </a:extLst>
                </a:gridCol>
              </a:tblGrid>
              <a:tr h="1338377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Sector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Pasivo/Activo Marzo 2022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Pasivo/Activo Marzo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Pasivo/Activo  Marzo. 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010768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AGROINDUSTRIA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63,01%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60,42%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58,83%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540849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INDUSTRIA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55,06%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51,56%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53,44%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110067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BANCOS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93,37%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93,40%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988769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CONSTRUCCIÓN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56,59%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030805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ELÉCTRICAS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33,86%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31,04%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175030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PETROLERAS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10,81%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11,82%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530869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SEGUROS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75,87%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74,78%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70703"/>
                  </a:ext>
                </a:extLst>
              </a:tr>
              <a:tr h="30972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SECTORES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82,02%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79,69%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79,82%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7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928559"/>
                  </a:ext>
                </a:extLst>
              </a:tr>
            </a:tbl>
          </a:graphicData>
        </a:graphic>
      </p:graphicFrame>
      <p:sp>
        <p:nvSpPr>
          <p:cNvPr id="6" name="3 Rectángulo redondeado"/>
          <p:cNvSpPr/>
          <p:nvPr/>
        </p:nvSpPr>
        <p:spPr>
          <a:xfrm>
            <a:off x="502386" y="291903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b="1" dirty="0" smtClean="0"/>
              <a:t>Apalancamiento </a:t>
            </a:r>
            <a:endParaRPr lang="es-BO" sz="2800" dirty="0"/>
          </a:p>
        </p:txBody>
      </p:sp>
      <p:sp>
        <p:nvSpPr>
          <p:cNvPr id="7" name="3 Rectángulo redondeado"/>
          <p:cNvSpPr/>
          <p:nvPr/>
        </p:nvSpPr>
        <p:spPr>
          <a:xfrm>
            <a:off x="926105" y="1239639"/>
            <a:ext cx="8785411" cy="701079"/>
          </a:xfrm>
          <a:prstGeom prst="roundRect">
            <a:avLst/>
          </a:prstGeom>
          <a:solidFill>
            <a:srgbClr val="062A5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400" b="1" dirty="0" smtClean="0"/>
              <a:t>Crece el pasivo </a:t>
            </a:r>
            <a:endParaRPr lang="es-BO" sz="2400" dirty="0"/>
          </a:p>
        </p:txBody>
      </p:sp>
    </p:spTree>
    <p:extLst>
      <p:ext uri="{BB962C8B-B14F-4D97-AF65-F5344CB8AC3E}">
        <p14:creationId xmlns:p14="http://schemas.microsoft.com/office/powerpoint/2010/main" val="19859062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5832" t="7778" r="8750" b="28963"/>
          <a:stretch/>
        </p:blipFill>
        <p:spPr>
          <a:xfrm>
            <a:off x="723252" y="1307562"/>
            <a:ext cx="5926468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9751" t="9259" r="9833" b="6741"/>
          <a:stretch/>
        </p:blipFill>
        <p:spPr>
          <a:xfrm>
            <a:off x="3291841" y="4079387"/>
            <a:ext cx="3357880" cy="2074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26792" t="22042" r="23722" b="17705"/>
          <a:stretch/>
        </p:blipFill>
        <p:spPr>
          <a:xfrm>
            <a:off x="723252" y="4251960"/>
            <a:ext cx="2275448" cy="1480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3 Rectángulo redondeado"/>
          <p:cNvSpPr/>
          <p:nvPr/>
        </p:nvSpPr>
        <p:spPr>
          <a:xfrm>
            <a:off x="610382" y="67781"/>
            <a:ext cx="7050257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3600" dirty="0" smtClean="0"/>
              <a:t>CONTEXTO INTERNACIONAL  </a:t>
            </a:r>
            <a:endParaRPr lang="es-BO" sz="3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024890" y="3653331"/>
            <a:ext cx="2160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000" b="1" dirty="0" smtClean="0"/>
              <a:t>Fuente: BM.</a:t>
            </a:r>
            <a:endParaRPr lang="es-BO" sz="1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914400" y="5854779"/>
            <a:ext cx="2160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000" b="1" dirty="0" smtClean="0"/>
              <a:t>Fuente: </a:t>
            </a:r>
            <a:r>
              <a:rPr lang="es-BO" sz="900" b="1" dirty="0" smtClean="0"/>
              <a:t>CEPAL</a:t>
            </a:r>
            <a:r>
              <a:rPr lang="es-BO" sz="1000" b="1" dirty="0" smtClean="0"/>
              <a:t> </a:t>
            </a:r>
            <a:endParaRPr lang="es-BO" sz="1000" b="1" dirty="0"/>
          </a:p>
        </p:txBody>
      </p:sp>
    </p:spTree>
    <p:extLst>
      <p:ext uri="{BB962C8B-B14F-4D97-AF65-F5344CB8AC3E}">
        <p14:creationId xmlns:p14="http://schemas.microsoft.com/office/powerpoint/2010/main" val="37399656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sp>
        <p:nvSpPr>
          <p:cNvPr id="5" name="3 Rectángulo redondeado"/>
          <p:cNvSpPr/>
          <p:nvPr/>
        </p:nvSpPr>
        <p:spPr>
          <a:xfrm>
            <a:off x="502386" y="291903"/>
            <a:ext cx="68345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dirty="0" smtClean="0"/>
              <a:t>Crecimiento aún insuficiente y baja inflación </a:t>
            </a:r>
            <a:endParaRPr lang="es-BO" sz="28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86661514"/>
              </p:ext>
            </p:extLst>
          </p:nvPr>
        </p:nvGraphicFramePr>
        <p:xfrm>
          <a:off x="721360" y="2062480"/>
          <a:ext cx="903224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7675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D60E7AF-C871-4D8F-8D59-48FEA156A585}"/>
              </a:ext>
            </a:extLst>
          </p:cNvPr>
          <p:cNvSpPr txBox="1"/>
          <p:nvPr/>
        </p:nvSpPr>
        <p:spPr>
          <a:xfrm>
            <a:off x="2304805" y="2206240"/>
            <a:ext cx="669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>
                <a:solidFill>
                  <a:srgbClr val="C00000"/>
                </a:solidFill>
              </a:rPr>
              <a:t>INDICE </a:t>
            </a:r>
            <a:endParaRPr lang="es-BO" sz="2800" b="1" dirty="0">
              <a:solidFill>
                <a:srgbClr val="C00000"/>
              </a:solidFill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1498232" y="3409014"/>
            <a:ext cx="7286625" cy="249830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0050" indent="-400050">
              <a:buAutoNum type="romanUcPeriod"/>
            </a:pP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Tendencias</a:t>
            </a:r>
          </a:p>
          <a:p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 -  Macroeconómicas</a:t>
            </a:r>
          </a:p>
          <a:p>
            <a:r>
              <a:rPr lang="es-BO" sz="18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BO" sz="1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-  Microeconómicas </a:t>
            </a:r>
          </a:p>
          <a:p>
            <a:pPr marL="400050" indent="-400050">
              <a:buAutoNum type="romanUcPeriod"/>
            </a:pPr>
            <a:endParaRPr lang="es-BO" sz="18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BO" sz="1800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11852258" y="10211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209603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9298205" y="102111"/>
            <a:ext cx="2218605" cy="33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1276951" y="4247203"/>
            <a:ext cx="7286625" cy="249830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0050" indent="-400050">
              <a:buAutoNum type="romanUcPeriod"/>
            </a:pPr>
            <a:r>
              <a:rPr lang="es-BO" sz="28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Economía nacional 2019 y 2021</a:t>
            </a:r>
          </a:p>
          <a:p>
            <a:pPr marL="400050" indent="-400050">
              <a:buAutoNum type="romanUcPeriod"/>
            </a:pPr>
            <a:endParaRPr lang="es-BO" sz="18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BO" sz="1800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11852258" y="10211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209603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9298205" y="102111"/>
            <a:ext cx="2218605" cy="33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72166" y="315193"/>
            <a:ext cx="658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ESTRATEGIA DE DESARROLLO INDUSTRIAL: PROPUESTAS ESPECIFICAS</a:t>
            </a:r>
            <a:endParaRPr lang="es-BO" sz="2000" b="1" dirty="0">
              <a:solidFill>
                <a:schemeClr val="bg1"/>
              </a:solidFill>
            </a:endParaRPr>
          </a:p>
        </p:txBody>
      </p:sp>
      <p:sp>
        <p:nvSpPr>
          <p:cNvPr id="11" name="AutoShape 4" descr="Resultado de imagen para obreros"/>
          <p:cNvSpPr>
            <a:spLocks noChangeAspect="1" noChangeArrowheads="1"/>
          </p:cNvSpPr>
          <p:nvPr/>
        </p:nvSpPr>
        <p:spPr bwMode="auto">
          <a:xfrm>
            <a:off x="2415819" y="-775412"/>
            <a:ext cx="2077684" cy="22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618409" y="2210447"/>
          <a:ext cx="7814326" cy="4572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06513">
                <a:tc>
                  <a:txBody>
                    <a:bodyPr/>
                    <a:lstStyle/>
                    <a:p>
                      <a:pPr algn="ctr"/>
                      <a:r>
                        <a:rPr lang="es-BO" sz="1200" dirty="0" smtClean="0">
                          <a:latin typeface="Montserrat BOLD" panose="00000800000000000000" pitchFamily="2" charset="0"/>
                        </a:rPr>
                        <a:t>Mayor presión tributaria a empresas</a:t>
                      </a:r>
                      <a:r>
                        <a:rPr lang="es-BO" sz="1200" baseline="0" dirty="0" smtClean="0">
                          <a:latin typeface="Montserrat BOLD" panose="00000800000000000000" pitchFamily="2" charset="0"/>
                        </a:rPr>
                        <a:t> y </a:t>
                      </a:r>
                    </a:p>
                    <a:p>
                      <a:pPr algn="ctr"/>
                      <a:r>
                        <a:rPr lang="es-BO" sz="1200" baseline="0" dirty="0" smtClean="0">
                          <a:latin typeface="Montserrat BOLD" panose="00000800000000000000" pitchFamily="2" charset="0"/>
                        </a:rPr>
                        <a:t>Mayor Sobre fiscalización y sobre normativa</a:t>
                      </a:r>
                      <a:endParaRPr lang="es-BO" sz="12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32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41" name="Tabla 40"/>
          <p:cNvGraphicFramePr>
            <a:graphicFrameLocks noGrp="1"/>
          </p:cNvGraphicFramePr>
          <p:nvPr>
            <p:extLst/>
          </p:nvPr>
        </p:nvGraphicFramePr>
        <p:xfrm>
          <a:off x="2022360" y="2173531"/>
          <a:ext cx="1194467" cy="3860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94467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86060">
                <a:tc>
                  <a:txBody>
                    <a:bodyPr/>
                    <a:lstStyle/>
                    <a:p>
                      <a:r>
                        <a:rPr lang="es-BO" sz="1400" dirty="0" smtClean="0">
                          <a:latin typeface="Montserrat" panose="00000500000000000000" pitchFamily="2" charset="0"/>
                        </a:rPr>
                        <a:t>-8,5% </a:t>
                      </a:r>
                      <a:r>
                        <a:rPr lang="es-BO" sz="1400" dirty="0" err="1" smtClean="0">
                          <a:latin typeface="Montserrat" panose="00000500000000000000" pitchFamily="2" charset="0"/>
                        </a:rPr>
                        <a:t>Pib</a:t>
                      </a:r>
                      <a:endParaRPr lang="es-BO" sz="14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rgbClr val="032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42" name="Tabla 41"/>
          <p:cNvGraphicFramePr>
            <a:graphicFrameLocks noGrp="1"/>
          </p:cNvGraphicFramePr>
          <p:nvPr>
            <p:extLst/>
          </p:nvPr>
        </p:nvGraphicFramePr>
        <p:xfrm>
          <a:off x="3615837" y="3819862"/>
          <a:ext cx="7814326" cy="5181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10271">
                <a:tc>
                  <a:txBody>
                    <a:bodyPr/>
                    <a:lstStyle/>
                    <a:p>
                      <a:pPr algn="ctr"/>
                      <a:r>
                        <a:rPr lang="es-BO" sz="1400" dirty="0" smtClean="0">
                          <a:latin typeface="Montserrat BOLD" panose="00000800000000000000" pitchFamily="2" charset="0"/>
                        </a:rPr>
                        <a:t>Riesgo cambiario</a:t>
                      </a:r>
                      <a:r>
                        <a:rPr lang="es-BO" sz="1400" baseline="0" dirty="0" smtClean="0">
                          <a:latin typeface="Montserrat BOLD" panose="00000800000000000000" pitchFamily="2" charset="0"/>
                        </a:rPr>
                        <a:t> latente, pero baja probabilidad de devaluación por endeudamiento externo y superávit comercial</a:t>
                      </a:r>
                      <a:endParaRPr lang="es-BO" sz="16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9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44" name="Tabla 43"/>
          <p:cNvGraphicFramePr>
            <a:graphicFrameLocks noGrp="1"/>
          </p:cNvGraphicFramePr>
          <p:nvPr>
            <p:extLst/>
          </p:nvPr>
        </p:nvGraphicFramePr>
        <p:xfrm>
          <a:off x="2030963" y="3870842"/>
          <a:ext cx="1203612" cy="39482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03612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94823">
                <a:tc>
                  <a:txBody>
                    <a:bodyPr/>
                    <a:lstStyle/>
                    <a:p>
                      <a:pPr algn="ctr"/>
                      <a:r>
                        <a:rPr lang="es-BO" sz="1200" dirty="0" smtClean="0">
                          <a:latin typeface="Montserrat BOLD" panose="00000800000000000000" pitchFamily="2" charset="0"/>
                        </a:rPr>
                        <a:t>+-10 </a:t>
                      </a:r>
                      <a:r>
                        <a:rPr lang="es-BO" sz="1200" dirty="0" err="1" smtClean="0">
                          <a:latin typeface="Montserrat BOLD" panose="00000800000000000000" pitchFamily="2" charset="0"/>
                        </a:rPr>
                        <a:t>Pts</a:t>
                      </a:r>
                      <a:endParaRPr lang="es-BO" sz="12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7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45" name="Tabla 44"/>
          <p:cNvGraphicFramePr>
            <a:graphicFrameLocks noGrp="1"/>
          </p:cNvGraphicFramePr>
          <p:nvPr>
            <p:extLst/>
          </p:nvPr>
        </p:nvGraphicFramePr>
        <p:xfrm>
          <a:off x="3634372" y="5011883"/>
          <a:ext cx="7814326" cy="4307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30772"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Montserrat" panose="00000500000000000000" pitchFamily="2" charset="0"/>
                        </a:rPr>
                        <a:t>Absorción del sector</a:t>
                      </a:r>
                      <a:r>
                        <a:rPr lang="es-BO" sz="1600" baseline="0" dirty="0" smtClean="0">
                          <a:latin typeface="Montserrat" panose="00000500000000000000" pitchFamily="2" charset="0"/>
                        </a:rPr>
                        <a:t> informal </a:t>
                      </a:r>
                      <a:endParaRPr lang="es-BO" sz="16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rgbClr val="0652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47" name="Tabla 46"/>
          <p:cNvGraphicFramePr>
            <a:graphicFrameLocks noGrp="1"/>
          </p:cNvGraphicFramePr>
          <p:nvPr>
            <p:extLst/>
          </p:nvPr>
        </p:nvGraphicFramePr>
        <p:xfrm>
          <a:off x="2004504" y="5007218"/>
          <a:ext cx="1230071" cy="41588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30071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15887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>
                          <a:latin typeface="Montserrat BOLD" panose="00000800000000000000" pitchFamily="2" charset="0"/>
                        </a:rPr>
                        <a:t>5,1%</a:t>
                      </a:r>
                      <a:endParaRPr lang="es-BO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652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51" name="Tabla 50"/>
          <p:cNvGraphicFramePr>
            <a:graphicFrameLocks noGrp="1"/>
          </p:cNvGraphicFramePr>
          <p:nvPr>
            <p:extLst/>
          </p:nvPr>
        </p:nvGraphicFramePr>
        <p:xfrm>
          <a:off x="3594068" y="3307399"/>
          <a:ext cx="7814326" cy="41027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10271"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Montserrat BOLD" panose="00000800000000000000" pitchFamily="2" charset="0"/>
                        </a:rPr>
                        <a:t>Mayor</a:t>
                      </a:r>
                      <a:r>
                        <a:rPr lang="es-BO" sz="1600" baseline="0" dirty="0" smtClean="0">
                          <a:latin typeface="Montserrat BOLD" panose="00000800000000000000" pitchFamily="2" charset="0"/>
                        </a:rPr>
                        <a:t> incremento salarial 2023. </a:t>
                      </a:r>
                      <a:endParaRPr lang="es-BO" sz="16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7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53" name="Tabla 52"/>
          <p:cNvGraphicFramePr>
            <a:graphicFrameLocks noGrp="1"/>
          </p:cNvGraphicFramePr>
          <p:nvPr>
            <p:extLst/>
          </p:nvPr>
        </p:nvGraphicFramePr>
        <p:xfrm>
          <a:off x="2039921" y="3294937"/>
          <a:ext cx="1176906" cy="3860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7690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86060"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Montserrat BOLD" panose="00000800000000000000" pitchFamily="2" charset="0"/>
                        </a:rPr>
                        <a:t>3,3%</a:t>
                      </a:r>
                      <a:endParaRPr lang="es-BO" sz="16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7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54" name="Tabla 53"/>
          <p:cNvGraphicFramePr>
            <a:graphicFrameLocks noGrp="1"/>
          </p:cNvGraphicFramePr>
          <p:nvPr>
            <p:extLst/>
          </p:nvPr>
        </p:nvGraphicFramePr>
        <p:xfrm>
          <a:off x="3608249" y="2760650"/>
          <a:ext cx="7814326" cy="41537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15371">
                <a:tc>
                  <a:txBody>
                    <a:bodyPr/>
                    <a:lstStyle/>
                    <a:p>
                      <a:pPr algn="ctr"/>
                      <a:r>
                        <a:rPr lang="es-BO" sz="1400" dirty="0" smtClean="0">
                          <a:latin typeface="Montserrat BOLD" panose="00000800000000000000" pitchFamily="2" charset="0"/>
                        </a:rPr>
                        <a:t>Alta probabilidad</a:t>
                      </a:r>
                      <a:r>
                        <a:rPr lang="es-BO" sz="1400" baseline="0" dirty="0" smtClean="0">
                          <a:latin typeface="Montserrat BOLD" panose="00000800000000000000" pitchFamily="2" charset="0"/>
                        </a:rPr>
                        <a:t> de 2do Aguinaldo (5,1% </a:t>
                      </a:r>
                      <a:r>
                        <a:rPr lang="es-BO" sz="1400" baseline="0" dirty="0" err="1" smtClean="0">
                          <a:latin typeface="Montserrat BOLD" panose="00000800000000000000" pitchFamily="2" charset="0"/>
                        </a:rPr>
                        <a:t>Cto</a:t>
                      </a:r>
                      <a:r>
                        <a:rPr lang="es-BO" sz="1400" baseline="0" dirty="0" smtClean="0">
                          <a:latin typeface="Montserrat BOLD" panose="00000800000000000000" pitchFamily="2" charset="0"/>
                        </a:rPr>
                        <a:t> PIB = 2022 y 2021 = 4,4%)</a:t>
                      </a:r>
                      <a:endParaRPr lang="es-BO" sz="14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56" name="Tabla 55"/>
          <p:cNvGraphicFramePr>
            <a:graphicFrameLocks noGrp="1"/>
          </p:cNvGraphicFramePr>
          <p:nvPr>
            <p:extLst/>
          </p:nvPr>
        </p:nvGraphicFramePr>
        <p:xfrm>
          <a:off x="2013215" y="2741276"/>
          <a:ext cx="1203612" cy="3860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03612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86060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>
                          <a:latin typeface="Montserrat BOLD" panose="00000800000000000000" pitchFamily="2" charset="0"/>
                        </a:rPr>
                        <a:t>5,1%</a:t>
                      </a:r>
                      <a:endParaRPr lang="es-BO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57" name="Tabla 56"/>
          <p:cNvGraphicFramePr>
            <a:graphicFrameLocks noGrp="1"/>
          </p:cNvGraphicFramePr>
          <p:nvPr>
            <p:extLst/>
          </p:nvPr>
        </p:nvGraphicFramePr>
        <p:xfrm>
          <a:off x="3632923" y="4440215"/>
          <a:ext cx="7814326" cy="3788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78850">
                <a:tc>
                  <a:txBody>
                    <a:bodyPr/>
                    <a:lstStyle/>
                    <a:p>
                      <a:pPr algn="ctr"/>
                      <a:r>
                        <a:rPr lang="es-BO" sz="1400" dirty="0" smtClean="0">
                          <a:latin typeface="Montserrat BOLD" panose="00000800000000000000" pitchFamily="2" charset="0"/>
                        </a:rPr>
                        <a:t>Incremento de tasas de interés pasivas y activas</a:t>
                      </a:r>
                      <a:endParaRPr lang="es-BO" sz="14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59" name="Tabla 58"/>
          <p:cNvGraphicFramePr>
            <a:graphicFrameLocks noGrp="1"/>
          </p:cNvGraphicFramePr>
          <p:nvPr>
            <p:extLst/>
          </p:nvPr>
        </p:nvGraphicFramePr>
        <p:xfrm>
          <a:off x="2003055" y="4433756"/>
          <a:ext cx="1231520" cy="3657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31520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Montserrat BOLD" panose="00000800000000000000" pitchFamily="2" charset="0"/>
                        </a:rPr>
                        <a:t>6,5%</a:t>
                      </a:r>
                      <a:endParaRPr lang="es-BO" sz="16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60" name="Tabla 59"/>
          <p:cNvGraphicFramePr>
            <a:graphicFrameLocks noGrp="1"/>
          </p:cNvGraphicFramePr>
          <p:nvPr>
            <p:extLst/>
          </p:nvPr>
        </p:nvGraphicFramePr>
        <p:xfrm>
          <a:off x="3634372" y="5572016"/>
          <a:ext cx="7814326" cy="4307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30772">
                <a:tc>
                  <a:txBody>
                    <a:bodyPr/>
                    <a:lstStyle/>
                    <a:p>
                      <a:pPr algn="ctr"/>
                      <a:r>
                        <a:rPr lang="es-BO" dirty="0" smtClean="0">
                          <a:latin typeface="Montserrat BOLD" panose="00000800000000000000" pitchFamily="2" charset="0"/>
                        </a:rPr>
                        <a:t>Alta probabilidad de segundo aguinaldo</a:t>
                      </a:r>
                      <a:endParaRPr lang="es-BO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62" name="Tabla 61"/>
          <p:cNvGraphicFramePr>
            <a:graphicFrameLocks noGrp="1"/>
          </p:cNvGraphicFramePr>
          <p:nvPr>
            <p:extLst/>
          </p:nvPr>
        </p:nvGraphicFramePr>
        <p:xfrm>
          <a:off x="2004504" y="5567351"/>
          <a:ext cx="1230071" cy="4087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30071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08799">
                <a:tc>
                  <a:txBody>
                    <a:bodyPr/>
                    <a:lstStyle/>
                    <a:p>
                      <a:pPr algn="ctr"/>
                      <a:r>
                        <a:rPr lang="es-BO" sz="1600" dirty="0" smtClean="0">
                          <a:latin typeface="Montserrat BOLD" panose="00000800000000000000" pitchFamily="2" charset="0"/>
                        </a:rPr>
                        <a:t>2.250 Bs</a:t>
                      </a:r>
                      <a:endParaRPr lang="es-BO" sz="16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69" name="Tabla 68"/>
          <p:cNvGraphicFramePr>
            <a:graphicFrameLocks noGrp="1"/>
          </p:cNvGraphicFramePr>
          <p:nvPr>
            <p:extLst/>
          </p:nvPr>
        </p:nvGraphicFramePr>
        <p:xfrm>
          <a:off x="3617395" y="1537154"/>
          <a:ext cx="7814326" cy="48133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814326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81331">
                <a:tc>
                  <a:txBody>
                    <a:bodyPr/>
                    <a:lstStyle/>
                    <a:p>
                      <a:pPr algn="ctr"/>
                      <a:r>
                        <a:rPr lang="es-BO" sz="2400" dirty="0" smtClean="0">
                          <a:solidFill>
                            <a:schemeClr val="bg1"/>
                          </a:solidFill>
                          <a:latin typeface="Montserrat BOLD" panose="00000800000000000000" pitchFamily="2" charset="0"/>
                        </a:rPr>
                        <a:t>ATENCIÓN </a:t>
                      </a:r>
                      <a:r>
                        <a:rPr lang="es-BO" sz="2400" baseline="0" dirty="0" smtClean="0">
                          <a:solidFill>
                            <a:schemeClr val="bg1"/>
                          </a:solidFill>
                          <a:latin typeface="Montserrat BOLD" panose="00000800000000000000" pitchFamily="2" charset="0"/>
                        </a:rPr>
                        <a:t> </a:t>
                      </a:r>
                      <a:endParaRPr lang="es-BO" sz="2400" dirty="0">
                        <a:solidFill>
                          <a:schemeClr val="bg1"/>
                        </a:solidFill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71" name="Tabla 70"/>
          <p:cNvGraphicFramePr>
            <a:graphicFrameLocks noGrp="1"/>
          </p:cNvGraphicFramePr>
          <p:nvPr>
            <p:extLst/>
          </p:nvPr>
        </p:nvGraphicFramePr>
        <p:xfrm>
          <a:off x="2022361" y="1520059"/>
          <a:ext cx="1190445" cy="47178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90445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71788">
                <a:tc>
                  <a:txBody>
                    <a:bodyPr/>
                    <a:lstStyle/>
                    <a:p>
                      <a:pPr algn="ctr"/>
                      <a:r>
                        <a:rPr lang="es-BO" sz="1100" dirty="0" smtClean="0">
                          <a:solidFill>
                            <a:schemeClr val="bg1"/>
                          </a:solidFill>
                          <a:latin typeface="Montserrat BOLD" panose="00000800000000000000" pitchFamily="2" charset="0"/>
                        </a:rPr>
                        <a:t>PGE</a:t>
                      </a:r>
                    </a:p>
                    <a:p>
                      <a:pPr algn="ctr"/>
                      <a:r>
                        <a:rPr lang="es-BO" sz="1100" dirty="0" smtClean="0">
                          <a:solidFill>
                            <a:schemeClr val="bg1"/>
                          </a:solidFill>
                          <a:latin typeface="Montserrat BOLD" panose="00000800000000000000" pitchFamily="2" charset="0"/>
                        </a:rPr>
                        <a:t>2022</a:t>
                      </a:r>
                      <a:endParaRPr lang="es-BO" sz="1100" dirty="0">
                        <a:solidFill>
                          <a:schemeClr val="bg1"/>
                        </a:solidFill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sp>
        <p:nvSpPr>
          <p:cNvPr id="39" name="Rectángulo 38">
            <a:extLst>
              <a:ext uri="{FF2B5EF4-FFF2-40B4-BE49-F238E27FC236}">
                <a16:creationId xmlns:a16="http://schemas.microsoft.com/office/drawing/2014/main" id="{916E835F-D2A8-4E33-8396-7575FAD32DB4}"/>
              </a:ext>
            </a:extLst>
          </p:cNvPr>
          <p:cNvSpPr/>
          <p:nvPr/>
        </p:nvSpPr>
        <p:spPr>
          <a:xfrm>
            <a:off x="0" y="0"/>
            <a:ext cx="12192000" cy="986023"/>
          </a:xfrm>
          <a:prstGeom prst="rect">
            <a:avLst/>
          </a:prstGeom>
          <a:solidFill>
            <a:srgbClr val="06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CAAE1F3-F6F8-4EE7-9F9B-2594AB3215AE}"/>
              </a:ext>
            </a:extLst>
          </p:cNvPr>
          <p:cNvSpPr/>
          <p:nvPr/>
        </p:nvSpPr>
        <p:spPr>
          <a:xfrm>
            <a:off x="9719617" y="537599"/>
            <a:ext cx="2468944" cy="208950"/>
          </a:xfrm>
          <a:prstGeom prst="rect">
            <a:avLst/>
          </a:prstGeom>
          <a:solidFill>
            <a:srgbClr val="7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06E0312D-7B36-46CA-AD6D-A8B882E69C08}"/>
              </a:ext>
            </a:extLst>
          </p:cNvPr>
          <p:cNvSpPr txBox="1"/>
          <p:nvPr/>
        </p:nvSpPr>
        <p:spPr>
          <a:xfrm>
            <a:off x="253965" y="57570"/>
            <a:ext cx="1076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BITACORA: 8</a:t>
            </a:r>
            <a:r>
              <a:rPr lang="es-BO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ESCENARIOS MACROECONOMICOS </a:t>
            </a:r>
          </a:p>
          <a:p>
            <a:pPr algn="ctr"/>
            <a:r>
              <a:rPr lang="es-BO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DE ATENCION 2022 PARA SECTOR </a:t>
            </a:r>
            <a:r>
              <a:rPr lang="es-BO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INDUSTRIAL</a:t>
            </a:r>
            <a:r>
              <a:rPr lang="es-BO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BO" sz="2400" b="1" dirty="0">
              <a:solidFill>
                <a:schemeClr val="bg1"/>
              </a:solidFill>
              <a:latin typeface="Montserrat BOLD" panose="00000800000000000000" pitchFamily="2" charset="0"/>
            </a:endParaRPr>
          </a:p>
        </p:txBody>
      </p:sp>
      <p:graphicFrame>
        <p:nvGraphicFramePr>
          <p:cNvPr id="68" name="Tabla 67"/>
          <p:cNvGraphicFramePr>
            <a:graphicFrameLocks noGrp="1"/>
          </p:cNvGraphicFramePr>
          <p:nvPr>
            <p:extLst/>
          </p:nvPr>
        </p:nvGraphicFramePr>
        <p:xfrm>
          <a:off x="525675" y="2171076"/>
          <a:ext cx="1194467" cy="3962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94467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86060">
                <a:tc>
                  <a:txBody>
                    <a:bodyPr/>
                    <a:lstStyle/>
                    <a:p>
                      <a:r>
                        <a:rPr lang="es-BO" sz="1000" dirty="0" smtClean="0">
                          <a:latin typeface="Montserrat" panose="00000500000000000000" pitchFamily="2" charset="0"/>
                        </a:rPr>
                        <a:t>Déficit</a:t>
                      </a:r>
                      <a:r>
                        <a:rPr lang="es-BO" sz="1000" baseline="0" dirty="0" smtClean="0">
                          <a:latin typeface="Montserrat" panose="00000500000000000000" pitchFamily="2" charset="0"/>
                        </a:rPr>
                        <a:t> Fiscal</a:t>
                      </a:r>
                      <a:endParaRPr lang="es-BO" sz="1000" dirty="0" smtClean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rgbClr val="032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72" name="Tabla 71"/>
          <p:cNvGraphicFramePr>
            <a:graphicFrameLocks noGrp="1"/>
          </p:cNvGraphicFramePr>
          <p:nvPr>
            <p:extLst/>
          </p:nvPr>
        </p:nvGraphicFramePr>
        <p:xfrm>
          <a:off x="534278" y="3868387"/>
          <a:ext cx="1203612" cy="411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03612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94823">
                <a:tc>
                  <a:txBody>
                    <a:bodyPr/>
                    <a:lstStyle/>
                    <a:p>
                      <a:pPr algn="ctr"/>
                      <a:r>
                        <a:rPr lang="es-BO" sz="1050" dirty="0" smtClean="0">
                          <a:latin typeface="Montserrat BOLD" panose="00000800000000000000" pitchFamily="2" charset="0"/>
                        </a:rPr>
                        <a:t>Tipo</a:t>
                      </a:r>
                      <a:r>
                        <a:rPr lang="es-BO" sz="1050" baseline="0" dirty="0" smtClean="0">
                          <a:latin typeface="Montserrat BOLD" panose="00000800000000000000" pitchFamily="2" charset="0"/>
                        </a:rPr>
                        <a:t> de cambio</a:t>
                      </a:r>
                      <a:endParaRPr lang="es-BO" sz="105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7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73" name="Tabla 72"/>
          <p:cNvGraphicFramePr>
            <a:graphicFrameLocks noGrp="1"/>
          </p:cNvGraphicFramePr>
          <p:nvPr>
            <p:extLst/>
          </p:nvPr>
        </p:nvGraphicFramePr>
        <p:xfrm>
          <a:off x="507819" y="5004763"/>
          <a:ext cx="1230071" cy="41588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30071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15887">
                <a:tc>
                  <a:txBody>
                    <a:bodyPr/>
                    <a:lstStyle/>
                    <a:p>
                      <a:pPr algn="ctr"/>
                      <a:r>
                        <a:rPr lang="es-BO" sz="1400" dirty="0" smtClean="0">
                          <a:latin typeface="Montserrat BOLD" panose="00000800000000000000" pitchFamily="2" charset="0"/>
                        </a:rPr>
                        <a:t>Desempleo </a:t>
                      </a:r>
                      <a:endParaRPr lang="es-BO" sz="14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652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75" name="Tabla 74"/>
          <p:cNvGraphicFramePr>
            <a:graphicFrameLocks noGrp="1"/>
          </p:cNvGraphicFramePr>
          <p:nvPr>
            <p:extLst/>
          </p:nvPr>
        </p:nvGraphicFramePr>
        <p:xfrm>
          <a:off x="506370" y="3292482"/>
          <a:ext cx="1213772" cy="3860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13772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86060">
                <a:tc>
                  <a:txBody>
                    <a:bodyPr/>
                    <a:lstStyle/>
                    <a:p>
                      <a:pPr algn="ctr"/>
                      <a:r>
                        <a:rPr lang="es-BO" sz="1200" dirty="0" smtClean="0">
                          <a:latin typeface="Montserrat BOLD" panose="00000800000000000000" pitchFamily="2" charset="0"/>
                        </a:rPr>
                        <a:t>Inflación</a:t>
                      </a:r>
                      <a:endParaRPr lang="es-BO" sz="12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07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76" name="Tabla 75"/>
          <p:cNvGraphicFramePr>
            <a:graphicFrameLocks noGrp="1"/>
          </p:cNvGraphicFramePr>
          <p:nvPr>
            <p:extLst/>
          </p:nvPr>
        </p:nvGraphicFramePr>
        <p:xfrm>
          <a:off x="516530" y="2738821"/>
          <a:ext cx="1203612" cy="4267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03612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86060">
                <a:tc>
                  <a:txBody>
                    <a:bodyPr/>
                    <a:lstStyle/>
                    <a:p>
                      <a:pPr algn="ctr"/>
                      <a:r>
                        <a:rPr lang="es-BO" sz="1100" dirty="0" smtClean="0">
                          <a:latin typeface="Montserrat BOLD" panose="00000800000000000000" pitchFamily="2" charset="0"/>
                        </a:rPr>
                        <a:t>Crecimiento</a:t>
                      </a:r>
                    </a:p>
                    <a:p>
                      <a:pPr algn="ctr"/>
                      <a:r>
                        <a:rPr lang="es-BO" sz="1100" dirty="0" smtClean="0">
                          <a:latin typeface="Montserrat BOLD" panose="00000800000000000000" pitchFamily="2" charset="0"/>
                        </a:rPr>
                        <a:t>PIB</a:t>
                      </a:r>
                      <a:endParaRPr lang="es-BO" sz="11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77" name="Tabla 76"/>
          <p:cNvGraphicFramePr>
            <a:graphicFrameLocks noGrp="1"/>
          </p:cNvGraphicFramePr>
          <p:nvPr>
            <p:extLst/>
          </p:nvPr>
        </p:nvGraphicFramePr>
        <p:xfrm>
          <a:off x="506370" y="4431301"/>
          <a:ext cx="1231520" cy="4267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31520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s-BO" sz="1100" dirty="0" smtClean="0">
                          <a:latin typeface="Montserrat BOLD" panose="00000800000000000000" pitchFamily="2" charset="0"/>
                        </a:rPr>
                        <a:t>Tasa interés</a:t>
                      </a:r>
                    </a:p>
                    <a:p>
                      <a:pPr algn="ctr"/>
                      <a:r>
                        <a:rPr lang="es-BO" sz="1100" dirty="0" smtClean="0">
                          <a:latin typeface="Montserrat BOLD" panose="00000800000000000000" pitchFamily="2" charset="0"/>
                        </a:rPr>
                        <a:t>BCB </a:t>
                      </a:r>
                      <a:endParaRPr lang="es-BO" sz="11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78" name="Tabla 77"/>
          <p:cNvGraphicFramePr>
            <a:graphicFrameLocks noGrp="1"/>
          </p:cNvGraphicFramePr>
          <p:nvPr>
            <p:extLst/>
          </p:nvPr>
        </p:nvGraphicFramePr>
        <p:xfrm>
          <a:off x="507819" y="5564896"/>
          <a:ext cx="1230071" cy="40879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30071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08799">
                <a:tc>
                  <a:txBody>
                    <a:bodyPr/>
                    <a:lstStyle/>
                    <a:p>
                      <a:pPr algn="ctr"/>
                      <a:r>
                        <a:rPr lang="es-BO" sz="1400" dirty="0" smtClean="0">
                          <a:latin typeface="Montserrat BOLD" panose="00000800000000000000" pitchFamily="2" charset="0"/>
                        </a:rPr>
                        <a:t>Salario </a:t>
                      </a:r>
                      <a:endParaRPr lang="es-BO" sz="1400" dirty="0"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  <p:graphicFrame>
        <p:nvGraphicFramePr>
          <p:cNvPr id="80" name="Tabla 79"/>
          <p:cNvGraphicFramePr>
            <a:graphicFrameLocks noGrp="1"/>
          </p:cNvGraphicFramePr>
          <p:nvPr>
            <p:extLst/>
          </p:nvPr>
        </p:nvGraphicFramePr>
        <p:xfrm>
          <a:off x="525676" y="1517604"/>
          <a:ext cx="1190445" cy="47178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90445">
                  <a:extLst>
                    <a:ext uri="{9D8B030D-6E8A-4147-A177-3AD203B41FA5}">
                      <a16:colId xmlns:a16="http://schemas.microsoft.com/office/drawing/2014/main" val="3902297382"/>
                    </a:ext>
                  </a:extLst>
                </a:gridCol>
              </a:tblGrid>
              <a:tr h="471788">
                <a:tc>
                  <a:txBody>
                    <a:bodyPr/>
                    <a:lstStyle/>
                    <a:p>
                      <a:pPr algn="ctr"/>
                      <a:r>
                        <a:rPr lang="es-BO" sz="1100" dirty="0" smtClean="0">
                          <a:solidFill>
                            <a:schemeClr val="bg1"/>
                          </a:solidFill>
                          <a:latin typeface="Montserrat BOLD" panose="00000800000000000000" pitchFamily="2" charset="0"/>
                        </a:rPr>
                        <a:t>Variable</a:t>
                      </a:r>
                      <a:r>
                        <a:rPr lang="es-BO" sz="1100" baseline="0" dirty="0" smtClean="0">
                          <a:solidFill>
                            <a:schemeClr val="bg1"/>
                          </a:solidFill>
                          <a:latin typeface="Montserrat BOLD" panose="00000800000000000000" pitchFamily="2" charset="0"/>
                        </a:rPr>
                        <a:t> </a:t>
                      </a:r>
                      <a:endParaRPr lang="es-BO" sz="1100" dirty="0">
                        <a:solidFill>
                          <a:schemeClr val="bg1"/>
                        </a:solidFill>
                        <a:latin typeface="Montserrat BOLD" panose="00000800000000000000" pitchFamily="2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614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270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72166" y="315193"/>
            <a:ext cx="658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ESTRATEGIA DE DESARROLLO INDUSTRIAL: PROPUESTAS ESPECIFICAS</a:t>
            </a:r>
            <a:endParaRPr lang="es-BO" sz="2000" b="1" dirty="0">
              <a:solidFill>
                <a:schemeClr val="bg1"/>
              </a:solidFill>
            </a:endParaRPr>
          </a:p>
        </p:txBody>
      </p:sp>
      <p:sp>
        <p:nvSpPr>
          <p:cNvPr id="11" name="AutoShape 4" descr="Resultado de imagen para obreros"/>
          <p:cNvSpPr>
            <a:spLocks noChangeAspect="1" noChangeArrowheads="1"/>
          </p:cNvSpPr>
          <p:nvPr/>
        </p:nvSpPr>
        <p:spPr bwMode="auto">
          <a:xfrm>
            <a:off x="2415819" y="-775412"/>
            <a:ext cx="2077684" cy="22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916E835F-D2A8-4E33-8396-7575FAD32DB4}"/>
              </a:ext>
            </a:extLst>
          </p:cNvPr>
          <p:cNvSpPr/>
          <p:nvPr/>
        </p:nvSpPr>
        <p:spPr>
          <a:xfrm>
            <a:off x="0" y="0"/>
            <a:ext cx="12192000" cy="986023"/>
          </a:xfrm>
          <a:prstGeom prst="rect">
            <a:avLst/>
          </a:prstGeom>
          <a:solidFill>
            <a:srgbClr val="06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CAAE1F3-F6F8-4EE7-9F9B-2594AB3215AE}"/>
              </a:ext>
            </a:extLst>
          </p:cNvPr>
          <p:cNvSpPr/>
          <p:nvPr/>
        </p:nvSpPr>
        <p:spPr>
          <a:xfrm>
            <a:off x="9719617" y="537599"/>
            <a:ext cx="2468944" cy="208950"/>
          </a:xfrm>
          <a:prstGeom prst="rect">
            <a:avLst/>
          </a:prstGeom>
          <a:solidFill>
            <a:srgbClr val="7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06E0312D-7B36-46CA-AD6D-A8B882E69C08}"/>
              </a:ext>
            </a:extLst>
          </p:cNvPr>
          <p:cNvSpPr txBox="1"/>
          <p:nvPr/>
        </p:nvSpPr>
        <p:spPr>
          <a:xfrm>
            <a:off x="253965" y="57570"/>
            <a:ext cx="1076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BITACORA: RIESGOS MICROECONOMICOS</a:t>
            </a:r>
            <a:endParaRPr lang="es-BO" sz="2400" b="1" dirty="0">
              <a:solidFill>
                <a:schemeClr val="bg1"/>
              </a:solidFill>
              <a:latin typeface="Montserrat BOLD" panose="00000800000000000000" pitchFamily="2" charset="0"/>
            </a:endParaRPr>
          </a:p>
        </p:txBody>
      </p:sp>
      <p:graphicFrame>
        <p:nvGraphicFramePr>
          <p:cNvPr id="38" name="Diagrama 37"/>
          <p:cNvGraphicFramePr/>
          <p:nvPr>
            <p:extLst>
              <p:ext uri="{D42A27DB-BD31-4B8C-83A1-F6EECF244321}">
                <p14:modId xmlns:p14="http://schemas.microsoft.com/office/powerpoint/2010/main" val="3216004553"/>
              </p:ext>
            </p:extLst>
          </p:nvPr>
        </p:nvGraphicFramePr>
        <p:xfrm>
          <a:off x="581762" y="1909263"/>
          <a:ext cx="4924958" cy="4471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3" name="Diagrama 42"/>
          <p:cNvGraphicFramePr/>
          <p:nvPr>
            <p:extLst>
              <p:ext uri="{D42A27DB-BD31-4B8C-83A1-F6EECF244321}">
                <p14:modId xmlns:p14="http://schemas.microsoft.com/office/powerpoint/2010/main" val="2569118448"/>
              </p:ext>
            </p:extLst>
          </p:nvPr>
        </p:nvGraphicFramePr>
        <p:xfrm>
          <a:off x="6291682" y="2000703"/>
          <a:ext cx="4924958" cy="4471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46" name="2 Grupo"/>
          <p:cNvGrpSpPr/>
          <p:nvPr/>
        </p:nvGrpSpPr>
        <p:grpSpPr>
          <a:xfrm>
            <a:off x="1521166" y="1280701"/>
            <a:ext cx="3302000" cy="494791"/>
            <a:chOff x="0" y="288035"/>
            <a:chExt cx="7200800" cy="936096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9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4 Rectángulo"/>
            <p:cNvSpPr/>
            <p:nvPr/>
          </p:nvSpPr>
          <p:spPr>
            <a:xfrm>
              <a:off x="45696" y="333731"/>
              <a:ext cx="7109409" cy="844704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GASTO </a:t>
              </a:r>
              <a:endParaRPr lang="es-BO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5" name="4 Rectángulo"/>
          <p:cNvSpPr/>
          <p:nvPr/>
        </p:nvSpPr>
        <p:spPr>
          <a:xfrm>
            <a:off x="6745968" y="1286001"/>
            <a:ext cx="3260092" cy="4464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20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INGRESO </a:t>
            </a:r>
            <a:endParaRPr lang="es-BO" sz="20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AutoShape 2" descr="Trabajemos por empleos decentes y bien remunerados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76661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8" grpId="0">
        <p:bldAsOne/>
      </p:bldGraphic>
      <p:bldGraphic spid="4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 descr="Accent to title block">
            <a:extLst>
              <a:ext uri="{FF2B5EF4-FFF2-40B4-BE49-F238E27FC236}">
                <a16:creationId xmlns:a16="http://schemas.microsoft.com/office/drawing/2014/main" id="{B231FB9C-F234-41D0-A4CE-8C29A5F2F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</p:txBody>
      </p:sp>
      <p:sp>
        <p:nvSpPr>
          <p:cNvPr id="35" name="Isosceles Triangle 34" descr="Shadow to title block">
            <a:extLst>
              <a:ext uri="{FF2B5EF4-FFF2-40B4-BE49-F238E27FC236}">
                <a16:creationId xmlns:a16="http://schemas.microsoft.com/office/drawing/2014/main" id="{FE193317-B8BD-46CA-B0A6-8A7511B08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2" name="Freeform 5" descr="Solid accent block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257349" y="235501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3" name="Freeform 5" descr="Hollow accent block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216382" y="1229236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5548" y="2872142"/>
            <a:ext cx="4459766" cy="2720356"/>
          </a:xfrm>
          <a:prstGeom prst="roundRect">
            <a:avLst>
              <a:gd name="adj" fmla="val 2139"/>
            </a:avLst>
          </a:prstGeom>
        </p:spPr>
        <p:txBody>
          <a:bodyPr/>
          <a:lstStyle/>
          <a:p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Gracias …. !!!</a:t>
            </a:r>
            <a:br>
              <a:rPr lang="en-US" dirty="0" smtClean="0"/>
            </a:br>
            <a:endParaRPr lang="en-ZA" dirty="0"/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661653" y="4942435"/>
            <a:ext cx="244786" cy="244786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3DBE4D9-1044-49A3-ABD5-477041FF2B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ZA" dirty="0" smtClean="0"/>
              <a:t>www.cnibolivia.com</a:t>
            </a:r>
            <a:endParaRPr lang="en-ZA" dirty="0"/>
          </a:p>
        </p:txBody>
      </p:sp>
      <p:pic>
        <p:nvPicPr>
          <p:cNvPr id="13" name="Marcador de posición de imagen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Texturizer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1411" r="-12532" b="1411"/>
          <a:stretch/>
        </p:blipFill>
        <p:spPr>
          <a:xfrm>
            <a:off x="0" y="0"/>
            <a:ext cx="7755898" cy="6858000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5606" y="81196"/>
            <a:ext cx="197527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343" t="19754" r="16499" b="11630"/>
          <a:stretch/>
        </p:blipFill>
        <p:spPr>
          <a:xfrm>
            <a:off x="0" y="0"/>
            <a:ext cx="12171535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099040" y="5496561"/>
            <a:ext cx="5181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BO" sz="1200" b="1" dirty="0" smtClean="0"/>
              <a:t>3,9%</a:t>
            </a:r>
            <a:endParaRPr lang="es-BO" sz="16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002327" y="2332782"/>
            <a:ext cx="548640" cy="27699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BO" sz="1200" b="1" dirty="0" smtClean="0"/>
              <a:t>3,9%</a:t>
            </a:r>
            <a:endParaRPr lang="es-BO" sz="16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408305" y="1907403"/>
            <a:ext cx="518160" cy="276999"/>
          </a:xfrm>
          <a:prstGeom prst="rect">
            <a:avLst/>
          </a:prstGeom>
          <a:solidFill>
            <a:schemeClr val="bg1"/>
          </a:solidFill>
          <a:ln>
            <a:solidFill>
              <a:srgbClr val="075155"/>
            </a:solidFill>
          </a:ln>
        </p:spPr>
        <p:txBody>
          <a:bodyPr wrap="square" rtlCol="0">
            <a:spAutoFit/>
          </a:bodyPr>
          <a:lstStyle/>
          <a:p>
            <a:r>
              <a:rPr lang="es-BO" sz="1200" b="1" dirty="0" smtClean="0"/>
              <a:t>6,1%</a:t>
            </a:r>
            <a:endParaRPr lang="es-BO" sz="1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213909"/>
            <a:ext cx="1381615" cy="12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833" t="13704" r="16333" b="28578"/>
          <a:stretch/>
        </p:blipFill>
        <p:spPr>
          <a:xfrm>
            <a:off x="-20465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213909"/>
            <a:ext cx="1381615" cy="122810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5204923" y="2546431"/>
            <a:ext cx="620825" cy="263902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7" name="Flecha izquierda 6"/>
          <p:cNvSpPr/>
          <p:nvPr/>
        </p:nvSpPr>
        <p:spPr>
          <a:xfrm rot="1988355">
            <a:off x="5793996" y="5190164"/>
            <a:ext cx="1004738" cy="60623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66833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1215342" y="3360953"/>
            <a:ext cx="6551271" cy="249830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II. Macroeconomía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evaluación </a:t>
            </a:r>
            <a:endParaRPr lang="es-BO" sz="24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Primer Cuatrimestre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2022 </a:t>
            </a:r>
          </a:p>
          <a:p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endParaRPr lang="es-BO" sz="24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Luces</a:t>
            </a:r>
          </a:p>
          <a:p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Sombras</a:t>
            </a:r>
            <a:endParaRPr lang="es-BO" sz="1600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11852258" y="10211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209603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9298205" y="102111"/>
            <a:ext cx="2218605" cy="33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3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71" y="115082"/>
            <a:ext cx="1975275" cy="1755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3565" t="20155" r="25169" b="31013"/>
          <a:stretch/>
        </p:blipFill>
        <p:spPr>
          <a:xfrm>
            <a:off x="358815" y="2113910"/>
            <a:ext cx="5879940" cy="4356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23819" t="24881" r="24726" b="13797"/>
          <a:stretch/>
        </p:blipFill>
        <p:spPr>
          <a:xfrm>
            <a:off x="6504973" y="2113910"/>
            <a:ext cx="5347504" cy="4356338"/>
          </a:xfrm>
          <a:prstGeom prst="rect">
            <a:avLst/>
          </a:prstGeom>
        </p:spPr>
      </p:pic>
      <p:sp>
        <p:nvSpPr>
          <p:cNvPr id="6" name="3 Rectángulo redondeado"/>
          <p:cNvSpPr/>
          <p:nvPr/>
        </p:nvSpPr>
        <p:spPr>
          <a:xfrm>
            <a:off x="610383" y="67781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3600" dirty="0" smtClean="0"/>
              <a:t>CRECIMIENTO 2022 </a:t>
            </a:r>
            <a:endParaRPr lang="es-BO" sz="3600" dirty="0"/>
          </a:p>
        </p:txBody>
      </p:sp>
      <p:sp>
        <p:nvSpPr>
          <p:cNvPr id="7" name="Rectángulo redondeado 6"/>
          <p:cNvSpPr/>
          <p:nvPr/>
        </p:nvSpPr>
        <p:spPr>
          <a:xfrm rot="16200000">
            <a:off x="3158048" y="2278368"/>
            <a:ext cx="460884" cy="486715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Flecha izquierda 7"/>
          <p:cNvSpPr/>
          <p:nvPr/>
        </p:nvSpPr>
        <p:spPr>
          <a:xfrm rot="3511429">
            <a:off x="5528044" y="5225993"/>
            <a:ext cx="1004738" cy="60623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38340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0D7A599F-5806-4FDE-8F31-D575197881CE}"/>
              </a:ext>
            </a:extLst>
          </p:cNvPr>
          <p:cNvSpPr txBox="1">
            <a:spLocks/>
          </p:cNvSpPr>
          <p:nvPr/>
        </p:nvSpPr>
        <p:spPr>
          <a:xfrm>
            <a:off x="1215342" y="3360953"/>
            <a:ext cx="7747415" cy="249830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II. Macroeconomía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evaluación </a:t>
            </a:r>
            <a:endParaRPr lang="es-BO" sz="24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Primer Cuatrimestre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2022 </a:t>
            </a:r>
          </a:p>
          <a:p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endParaRPr lang="es-BO" sz="2400" b="1" dirty="0" smtClean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s-BO" sz="2400" b="1" dirty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s-BO" sz="2400" b="1" dirty="0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“Luces”: Señales de </a:t>
            </a:r>
            <a:r>
              <a:rPr lang="es-BO" sz="2400" b="1" dirty="0" err="1" smtClean="0">
                <a:solidFill>
                  <a:srgbClr val="004E90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reactivacion</a:t>
            </a:r>
            <a:endParaRPr lang="es-BO" sz="2400" b="1" dirty="0">
              <a:solidFill>
                <a:srgbClr val="004E90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48695C5-C72F-4D3A-99B3-D5EF7BD71825}"/>
              </a:ext>
            </a:extLst>
          </p:cNvPr>
          <p:cNvSpPr/>
          <p:nvPr/>
        </p:nvSpPr>
        <p:spPr>
          <a:xfrm>
            <a:off x="5905501" y="6674357"/>
            <a:ext cx="6286499" cy="183643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EB6E9C6-399A-4D60-B07B-55CEBF95A12D}"/>
              </a:ext>
            </a:extLst>
          </p:cNvPr>
          <p:cNvSpPr/>
          <p:nvPr/>
        </p:nvSpPr>
        <p:spPr>
          <a:xfrm>
            <a:off x="11852258" y="102110"/>
            <a:ext cx="197659" cy="3306904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004E90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A96BB1-D39F-4563-BCAC-1DAB8D582E6E}"/>
              </a:ext>
            </a:extLst>
          </p:cNvPr>
          <p:cNvSpPr/>
          <p:nvPr/>
        </p:nvSpPr>
        <p:spPr>
          <a:xfrm>
            <a:off x="0" y="6572247"/>
            <a:ext cx="6286499" cy="285753"/>
          </a:xfrm>
          <a:prstGeom prst="rect">
            <a:avLst/>
          </a:prstGeom>
          <a:solidFill>
            <a:srgbClr val="00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994F39-0B40-4B82-875A-C78D029189EE}"/>
              </a:ext>
            </a:extLst>
          </p:cNvPr>
          <p:cNvSpPr/>
          <p:nvPr/>
        </p:nvSpPr>
        <p:spPr>
          <a:xfrm>
            <a:off x="488225" y="4226667"/>
            <a:ext cx="142875" cy="584072"/>
          </a:xfrm>
          <a:prstGeom prst="rect">
            <a:avLst/>
          </a:prstGeom>
          <a:solidFill>
            <a:srgbClr val="BE1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BO" dirty="0">
              <a:solidFill>
                <a:srgbClr val="E5211F"/>
              </a:solidFill>
            </a:endParaRPr>
          </a:p>
        </p:txBody>
      </p:sp>
      <p:sp>
        <p:nvSpPr>
          <p:cNvPr id="2" name="AutoShape 2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sp>
        <p:nvSpPr>
          <p:cNvPr id="3" name="AutoShape 4" descr="Cámara... - Cámara Nacional de Industrias - CNI Bolivia"/>
          <p:cNvSpPr>
            <a:spLocks noChangeAspect="1" noChangeArrowheads="1"/>
          </p:cNvSpPr>
          <p:nvPr/>
        </p:nvSpPr>
        <p:spPr bwMode="auto">
          <a:xfrm>
            <a:off x="307974" y="7937"/>
            <a:ext cx="2380517" cy="23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/>
          </a:p>
        </p:txBody>
      </p:sp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4" y="209603"/>
            <a:ext cx="1566740" cy="15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B5B5F6-87F7-44D1-B63E-7881AB91E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/>
          <a:stretch/>
        </p:blipFill>
        <p:spPr>
          <a:xfrm>
            <a:off x="9298205" y="102111"/>
            <a:ext cx="2218605" cy="33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6972" y="8207830"/>
            <a:ext cx="6400800" cy="735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_tradnl" sz="600" dirty="0"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7051" t="29430" r="2710" b="17008"/>
          <a:stretch/>
        </p:blipFill>
        <p:spPr>
          <a:xfrm>
            <a:off x="510631" y="1363768"/>
            <a:ext cx="5578496" cy="2790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231" t="37636" r="5641" b="35014"/>
          <a:stretch/>
        </p:blipFill>
        <p:spPr>
          <a:xfrm>
            <a:off x="554929" y="4576453"/>
            <a:ext cx="5578495" cy="1932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Elipse 5"/>
          <p:cNvSpPr/>
          <p:nvPr/>
        </p:nvSpPr>
        <p:spPr>
          <a:xfrm>
            <a:off x="5363185" y="5997547"/>
            <a:ext cx="601251" cy="3158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6 Flecha derecha"/>
          <p:cNvSpPr/>
          <p:nvPr/>
        </p:nvSpPr>
        <p:spPr>
          <a:xfrm>
            <a:off x="6420980" y="3255178"/>
            <a:ext cx="1008112" cy="100811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2 Grupo"/>
          <p:cNvGrpSpPr/>
          <p:nvPr/>
        </p:nvGrpSpPr>
        <p:grpSpPr>
          <a:xfrm>
            <a:off x="7778865" y="2132897"/>
            <a:ext cx="2888416" cy="329292"/>
            <a:chOff x="0" y="288035"/>
            <a:chExt cx="7200800" cy="9360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4 Rectángulo"/>
            <p:cNvSpPr/>
            <p:nvPr/>
          </p:nvSpPr>
          <p:spPr>
            <a:xfrm>
              <a:off x="45696" y="333731"/>
              <a:ext cx="7109409" cy="84470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Causas </a:t>
              </a:r>
              <a:endParaRPr lang="es-BO" sz="20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595740812"/>
              </p:ext>
            </p:extLst>
          </p:nvPr>
        </p:nvGraphicFramePr>
        <p:xfrm>
          <a:off x="7429092" y="1529542"/>
          <a:ext cx="3959344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3" name="2 Grupo"/>
          <p:cNvGrpSpPr/>
          <p:nvPr/>
        </p:nvGrpSpPr>
        <p:grpSpPr>
          <a:xfrm>
            <a:off x="8168167" y="5123987"/>
            <a:ext cx="2888416" cy="1456348"/>
            <a:chOff x="0" y="288035"/>
            <a:chExt cx="7200800" cy="936096"/>
          </a:xfrm>
          <a:solidFill>
            <a:schemeClr val="bg1">
              <a:lumMod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4" name="3 Rectángulo redondeado"/>
            <p:cNvSpPr/>
            <p:nvPr/>
          </p:nvSpPr>
          <p:spPr>
            <a:xfrm>
              <a:off x="0" y="288035"/>
              <a:ext cx="7200800" cy="936096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4 Rectángulo"/>
            <p:cNvSpPr/>
            <p:nvPr/>
          </p:nvSpPr>
          <p:spPr>
            <a:xfrm>
              <a:off x="45696" y="333731"/>
              <a:ext cx="7109409" cy="844704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8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ESCASEZ</a:t>
              </a:r>
            </a:p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GUERRA RUSIA</a:t>
              </a:r>
            </a:p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dirty="0" smtClean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CRISIS CONTENEDORES</a:t>
              </a:r>
              <a:endParaRPr lang="es-BO" sz="1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" name="3 Rectángulo redondeado"/>
          <p:cNvSpPr/>
          <p:nvPr/>
        </p:nvSpPr>
        <p:spPr>
          <a:xfrm>
            <a:off x="610383" y="67781"/>
            <a:ext cx="4140086" cy="70107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BO" sz="2800" dirty="0" err="1" smtClean="0"/>
              <a:t>Superavit</a:t>
            </a:r>
            <a:r>
              <a:rPr lang="es-BO" sz="2800" dirty="0" smtClean="0"/>
              <a:t> Comercial</a:t>
            </a:r>
            <a:endParaRPr lang="es-BO" sz="2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640" y="477315"/>
            <a:ext cx="1381615" cy="12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81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eometric Presentation Layout_SB - v5.potx" id="{D23EA009-1275-445B-9B7F-C601617D2B1D}" vid="{30A9F54A-813B-40F2-AB5B-755CECE9C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TF16411253</Template>
  <TotalTime>0</TotalTime>
  <Words>1189</Words>
  <Application>Microsoft Office PowerPoint</Application>
  <PresentationFormat>Panorámica</PresentationFormat>
  <Paragraphs>416</Paragraphs>
  <Slides>32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맑은 고딕</vt:lpstr>
      <vt:lpstr>MS PGothic</vt:lpstr>
      <vt:lpstr>Arial</vt:lpstr>
      <vt:lpstr>Calibri</vt:lpstr>
      <vt:lpstr>Calibri Light</vt:lpstr>
      <vt:lpstr>Corbel</vt:lpstr>
      <vt:lpstr>Montserrat</vt:lpstr>
      <vt:lpstr>Montserrat BOLD</vt:lpstr>
      <vt:lpstr>Open Sans</vt:lpstr>
      <vt:lpstr>Tahoma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Gracias …. !!!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2019-04-09T13:08:13Z</dcterms:created>
  <dcterms:modified xsi:type="dcterms:W3CDTF">2022-07-06T23:15:07Z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2018-08-01T18:28:11.6786671Z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